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58"/>
  </p:notesMasterIdLst>
  <p:handoutMasterIdLst>
    <p:handoutMasterId r:id="rId59"/>
  </p:handoutMasterIdLst>
  <p:sldIdLst>
    <p:sldId id="1099" r:id="rId2"/>
    <p:sldId id="1107" r:id="rId3"/>
    <p:sldId id="1144" r:id="rId4"/>
    <p:sldId id="1152" r:id="rId5"/>
    <p:sldId id="1157" r:id="rId6"/>
    <p:sldId id="1035" r:id="rId7"/>
    <p:sldId id="1156" r:id="rId8"/>
    <p:sldId id="1033" r:id="rId9"/>
    <p:sldId id="1142" r:id="rId10"/>
    <p:sldId id="1134" r:id="rId11"/>
    <p:sldId id="1143" r:id="rId12"/>
    <p:sldId id="1082" r:id="rId13"/>
    <p:sldId id="1081" r:id="rId14"/>
    <p:sldId id="1038" r:id="rId15"/>
    <p:sldId id="1076" r:id="rId16"/>
    <p:sldId id="1116" r:id="rId17"/>
    <p:sldId id="1092" r:id="rId18"/>
    <p:sldId id="1093" r:id="rId19"/>
    <p:sldId id="1108" r:id="rId20"/>
    <p:sldId id="1109" r:id="rId21"/>
    <p:sldId id="1110" r:id="rId22"/>
    <p:sldId id="1111" r:id="rId23"/>
    <p:sldId id="1112" r:id="rId24"/>
    <p:sldId id="1113" r:id="rId25"/>
    <p:sldId id="1114" r:id="rId26"/>
    <p:sldId id="1115" r:id="rId27"/>
    <p:sldId id="1118" r:id="rId28"/>
    <p:sldId id="1119" r:id="rId29"/>
    <p:sldId id="1124" r:id="rId30"/>
    <p:sldId id="1133" r:id="rId31"/>
    <p:sldId id="1158" r:id="rId32"/>
    <p:sldId id="1098" r:id="rId33"/>
    <p:sldId id="1155" r:id="rId34"/>
    <p:sldId id="1154" r:id="rId35"/>
    <p:sldId id="1159" r:id="rId36"/>
    <p:sldId id="1160" r:id="rId37"/>
    <p:sldId id="1161" r:id="rId38"/>
    <p:sldId id="1042" r:id="rId39"/>
    <p:sldId id="1103" r:id="rId40"/>
    <p:sldId id="1104" r:id="rId41"/>
    <p:sldId id="1105" r:id="rId42"/>
    <p:sldId id="1106" r:id="rId43"/>
    <p:sldId id="1049" r:id="rId44"/>
    <p:sldId id="1094" r:id="rId45"/>
    <p:sldId id="1095" r:id="rId46"/>
    <p:sldId id="1050" r:id="rId47"/>
    <p:sldId id="1140" r:id="rId48"/>
    <p:sldId id="1058" r:id="rId49"/>
    <p:sldId id="1148" r:id="rId50"/>
    <p:sldId id="1150" r:id="rId51"/>
    <p:sldId id="1145" r:id="rId52"/>
    <p:sldId id="1146" r:id="rId53"/>
    <p:sldId id="1151" r:id="rId54"/>
    <p:sldId id="1136" r:id="rId55"/>
    <p:sldId id="950" r:id="rId56"/>
    <p:sldId id="1149"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2FAB"/>
    <a:srgbClr val="3F7CD7"/>
    <a:srgbClr val="6C6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112"/>
    <p:restoredTop sz="93369"/>
  </p:normalViewPr>
  <p:slideViewPr>
    <p:cSldViewPr snapToGrid="0" snapToObjects="1">
      <p:cViewPr>
        <p:scale>
          <a:sx n="93" d="100"/>
          <a:sy n="93" d="100"/>
        </p:scale>
        <p:origin x="144" y="144"/>
      </p:cViewPr>
      <p:guideLst/>
    </p:cSldViewPr>
  </p:slideViewPr>
  <p:notesTextViewPr>
    <p:cViewPr>
      <p:scale>
        <a:sx n="1" d="1"/>
        <a:sy n="1" d="1"/>
      </p:scale>
      <p:origin x="0" y="0"/>
    </p:cViewPr>
  </p:notesTextViewPr>
  <p:sorterViewPr>
    <p:cViewPr>
      <p:scale>
        <a:sx n="140" d="100"/>
        <a:sy n="140" d="100"/>
      </p:scale>
      <p:origin x="0" y="0"/>
    </p:cViewPr>
  </p:sorterViewPr>
  <p:notesViewPr>
    <p:cSldViewPr snapToGrid="0" snapToObjects="1">
      <p:cViewPr varScale="1">
        <p:scale>
          <a:sx n="54" d="100"/>
          <a:sy n="54" d="100"/>
        </p:scale>
        <p:origin x="1968"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handoutMaster" Target="handoutMasters/handout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145BF7F7-48FC-834D-838A-ACE4DA1DD5F1}" type="presOf" srcId="{62728B36-285D-1041-8245-6EF312590895}" destId="{BAB21BB3-A0F9-B840-9715-1FC76155B0B8}"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B8753E82-7C16-324B-9D0B-E681DCA1E31C}" type="presOf" srcId="{C85933CD-E604-D64F-8627-A0B9CE3C3497}" destId="{8003497E-EE36-774C-935C-D3CA34D3025F}" srcOrd="0" destOrd="0" presId="urn:microsoft.com/office/officeart/2009/layout/CircleArrowProcess"/>
    <dgm:cxn modelId="{7C7DE365-43F6-0848-9FA0-D60775CA9BD6}" type="presOf" srcId="{83844E56-9B84-1F4C-96F3-9E6AED045B69}" destId="{FC40E305-E0DF-C244-8548-A4A2C9105ABA}" srcOrd="0" destOrd="0" presId="urn:microsoft.com/office/officeart/2009/layout/CircleArrowProcess"/>
    <dgm:cxn modelId="{8B0E8A84-376E-FA4E-A8BE-84A04CCF7D29}" type="presOf" srcId="{2D113853-31D9-F64D-BA31-772C5BED6AAC}" destId="{514E6B65-CDE9-034E-9F21-0E51BCCCAB80}" srcOrd="0" destOrd="0" presId="urn:microsoft.com/office/officeart/2009/layout/CircleArrowProcess"/>
    <dgm:cxn modelId="{2A816BE5-E692-814C-B31D-9310CDE701A3}" type="presParOf" srcId="{FC40E305-E0DF-C244-8548-A4A2C9105ABA}" destId="{25429000-11BF-5949-B877-FA064F85D68A}" srcOrd="0" destOrd="0" presId="urn:microsoft.com/office/officeart/2009/layout/CircleArrowProcess"/>
    <dgm:cxn modelId="{DDEFDB8E-F699-DF40-8F97-8ACFCBC3D7E0}" type="presParOf" srcId="{25429000-11BF-5949-B877-FA064F85D68A}" destId="{F003F09D-0DD9-464D-B63C-6ADC8A4410B3}" srcOrd="0" destOrd="0" presId="urn:microsoft.com/office/officeart/2009/layout/CircleArrowProcess"/>
    <dgm:cxn modelId="{D0FDD01F-0F5B-CA45-8EA6-104AD75DF511}" type="presParOf" srcId="{FC40E305-E0DF-C244-8548-A4A2C9105ABA}" destId="{BAB21BB3-A0F9-B840-9715-1FC76155B0B8}" srcOrd="1" destOrd="0" presId="urn:microsoft.com/office/officeart/2009/layout/CircleArrowProcess"/>
    <dgm:cxn modelId="{AA7B98CE-304A-594B-86CF-C9BE00F0D9F2}" type="presParOf" srcId="{FC40E305-E0DF-C244-8548-A4A2C9105ABA}" destId="{52557BCD-7463-5444-8B0E-9D76B4130D1E}" srcOrd="2" destOrd="0" presId="urn:microsoft.com/office/officeart/2009/layout/CircleArrowProcess"/>
    <dgm:cxn modelId="{DB85898B-D9F0-2D49-A97F-AE588579F4D0}" type="presParOf" srcId="{52557BCD-7463-5444-8B0E-9D76B4130D1E}" destId="{1E86620D-846F-6741-A45E-18D834F1DF08}" srcOrd="0" destOrd="0" presId="urn:microsoft.com/office/officeart/2009/layout/CircleArrowProcess"/>
    <dgm:cxn modelId="{429AD65F-0BC2-414D-9815-B407652814F3}" type="presParOf" srcId="{FC40E305-E0DF-C244-8548-A4A2C9105ABA}" destId="{8003497E-EE36-774C-935C-D3CA34D3025F}" srcOrd="3" destOrd="0" presId="urn:microsoft.com/office/officeart/2009/layout/CircleArrowProcess"/>
    <dgm:cxn modelId="{3CC3C4D2-E779-3540-9BD7-344FCCA5305F}" type="presParOf" srcId="{FC40E305-E0DF-C244-8548-A4A2C9105ABA}" destId="{40A59447-4FE0-A645-B08E-131F78D3659D}" srcOrd="4" destOrd="0" presId="urn:microsoft.com/office/officeart/2009/layout/CircleArrowProcess"/>
    <dgm:cxn modelId="{51DEF8B7-FDC6-8440-85BE-0FA80911B751}" type="presParOf" srcId="{40A59447-4FE0-A645-B08E-131F78D3659D}" destId="{657DC6E9-F4D5-DC4A-A75B-7281836DEFFA}" srcOrd="0" destOrd="0" presId="urn:microsoft.com/office/officeart/2009/layout/CircleArrowProcess"/>
    <dgm:cxn modelId="{2019582F-D8DA-A04E-AEE2-B40214B5C23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11/19/16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11/19/16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4D61012A-D5FB-9341-8273-AB0F9213244C}" type="slidenum">
              <a:rPr lang="en-US">
                <a:latin typeface="Arial" pitchFamily="-107" charset="0"/>
                <a:ea typeface="ＭＳ Ｐゴシック" pitchFamily="-107" charset="-128"/>
                <a:cs typeface="ＭＳ Ｐゴシック" pitchFamily="-107" charset="-128"/>
              </a:rPr>
              <a:pPr/>
              <a:t>2</a:t>
            </a:fld>
            <a:endParaRPr lang="en-US">
              <a:latin typeface="Arial" pitchFamily="-107" charset="0"/>
              <a:ea typeface="ＭＳ Ｐゴシック" pitchFamily="-107" charset="-128"/>
              <a:cs typeface="ＭＳ Ｐゴシック" pitchFamily="-107"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a:latin typeface="Arial" pitchFamily="-107" charset="0"/>
                <a:ea typeface="ＭＳ Ｐゴシック" pitchFamily="-107" charset="-128"/>
                <a:cs typeface="ＭＳ Ｐゴシック" pitchFamily="-107" charset="-128"/>
              </a:rPr>
              <a:t>And when we think deeply, we learn</a:t>
            </a:r>
          </a:p>
        </p:txBody>
      </p:sp>
    </p:spTree>
    <p:extLst>
      <p:ext uri="{BB962C8B-B14F-4D97-AF65-F5344CB8AC3E}">
        <p14:creationId xmlns:p14="http://schemas.microsoft.com/office/powerpoint/2010/main" val="1642427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DFD4CD4F-C6BE-7A43-8D8A-64F6F5F05354}" type="slidenum">
              <a:rPr lang="en-US">
                <a:latin typeface="Arial" pitchFamily="-112" charset="0"/>
                <a:ea typeface="ＭＳ Ｐゴシック" pitchFamily="-112" charset="-128"/>
                <a:cs typeface="ＭＳ Ｐゴシック" pitchFamily="-112" charset="-128"/>
              </a:rPr>
              <a:pPr/>
              <a:t>13</a:t>
            </a:fld>
            <a:endParaRPr lang="en-US">
              <a:latin typeface="Arial" pitchFamily="-112" charset="0"/>
              <a:ea typeface="ＭＳ Ｐゴシック" pitchFamily="-112" charset="-128"/>
              <a:cs typeface="ＭＳ Ｐゴシック" pitchFamily="-112" charset="-128"/>
            </a:endParaRPr>
          </a:p>
        </p:txBody>
      </p:sp>
      <p:sp>
        <p:nvSpPr>
          <p:cNvPr id="227331" name="Rectangle 2"/>
          <p:cNvSpPr>
            <a:spLocks noGrp="1" noRot="1" noChangeAspect="1" noChangeArrowheads="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781680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14</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050246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72367052-EB27-3A4C-B581-E4F69AE9AEC1}" type="slidenum">
              <a:rPr lang="en-US">
                <a:latin typeface="Arial" pitchFamily="-103" charset="0"/>
                <a:ea typeface="ＭＳ Ｐゴシック" pitchFamily="-103" charset="-128"/>
                <a:cs typeface="ＭＳ Ｐゴシック" pitchFamily="-103" charset="-128"/>
              </a:rPr>
              <a:pPr/>
              <a:t>15</a:t>
            </a:fld>
            <a:endParaRPr lang="en-US">
              <a:latin typeface="Arial" pitchFamily="-103" charset="0"/>
              <a:ea typeface="ＭＳ Ｐゴシック" pitchFamily="-103" charset="-128"/>
              <a:cs typeface="ＭＳ Ｐゴシック" pitchFamily="-103" charset="-128"/>
            </a:endParaRPr>
          </a:p>
        </p:txBody>
      </p:sp>
      <p:sp>
        <p:nvSpPr>
          <p:cNvPr id="118787" name="Rectangle 2"/>
          <p:cNvSpPr>
            <a:spLocks noGrp="1" noRot="1" noChangeAspect="1" noChangeArrowheads="1"/>
          </p:cNvSpPr>
          <p:nvPr>
            <p:ph type="sldImg"/>
          </p:nvPr>
        </p:nvSpPr>
        <p:spPr>
          <a:solidFill>
            <a:srgbClr val="FFFFFF"/>
          </a:solidFill>
          <a:ln/>
        </p:spPr>
      </p:sp>
      <p:sp>
        <p:nvSpPr>
          <p:cNvPr id="118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1200" b="1" kern="1200" smtClean="0">
                <a:solidFill>
                  <a:schemeClr val="tx1"/>
                </a:solidFill>
                <a:latin typeface="+mn-lt"/>
                <a:ea typeface="+mn-ea"/>
                <a:cs typeface="+mn-cs"/>
              </a:rPr>
              <a:t>These kids have class on a floating school boat called Municipal School Sao Jose II. It travels along the Amazon River in a rural area of Manaus, Brazil.</a:t>
            </a:r>
            <a:endParaRPr lang="en-US" b="1">
              <a:solidFill>
                <a:srgbClr val="333333"/>
              </a:solidFill>
              <a:latin typeface="Arial" pitchFamily="-103" charset="0"/>
              <a:ea typeface="ＭＳ Ｐゴシック" pitchFamily="-103" charset="-128"/>
              <a:cs typeface="ＭＳ Ｐゴシック" pitchFamily="-103" charset="-128"/>
            </a:endParaRPr>
          </a:p>
          <a:p>
            <a:pPr eaLnBrk="1" hangingPunct="1"/>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488116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DE1A7B4-A1F1-7F4D-989B-357D48437A40}" type="slidenum">
              <a:rPr lang="en-US">
                <a:latin typeface="Arial" pitchFamily="-1" charset="0"/>
                <a:ea typeface="ＭＳ Ｐゴシック" pitchFamily="-1" charset="-128"/>
                <a:cs typeface="ＭＳ Ｐゴシック" pitchFamily="-1" charset="-128"/>
              </a:rPr>
              <a:pPr/>
              <a:t>16</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860882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CD80646-127F-3845-AB96-DC07F619C2DE}" type="slidenum">
              <a:rPr lang="en-US">
                <a:latin typeface="Arial" pitchFamily="-1" charset="0"/>
                <a:ea typeface="ＭＳ Ｐゴシック" pitchFamily="-1" charset="-128"/>
                <a:cs typeface="ＭＳ Ｐゴシック" pitchFamily="-1" charset="-128"/>
              </a:rPr>
              <a:pPr/>
              <a:t>19</a:t>
            </a:fld>
            <a:endParaRPr lang="en-US">
              <a:latin typeface="Arial" pitchFamily="-1" charset="0"/>
              <a:ea typeface="ＭＳ Ｐゴシック" pitchFamily="-1" charset="-128"/>
              <a:cs typeface="ＭＳ Ｐゴシック" pitchFamily="-1" charset="-128"/>
            </a:endParaRPr>
          </a:p>
        </p:txBody>
      </p:sp>
      <p:sp>
        <p:nvSpPr>
          <p:cNvPr id="69635" name="Rectangle 1026"/>
          <p:cNvSpPr>
            <a:spLocks noGrp="1" noRot="1" noChangeAspect="1" noChangeArrowheads="1" noTextEdit="1"/>
          </p:cNvSpPr>
          <p:nvPr>
            <p:ph type="sldImg"/>
          </p:nvPr>
        </p:nvSpPr>
        <p:spPr>
          <a:ln/>
        </p:spPr>
      </p:sp>
      <p:sp>
        <p:nvSpPr>
          <p:cNvPr id="69636"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018170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D327E1C0-C925-CA4B-A264-049CE80D9642}" type="slidenum">
              <a:rPr lang="en-US">
                <a:latin typeface="Arial" pitchFamily="-1" charset="0"/>
                <a:ea typeface="ＭＳ Ｐゴシック" pitchFamily="-1" charset="-128"/>
                <a:cs typeface="ＭＳ Ｐゴシック" pitchFamily="-1" charset="-128"/>
              </a:rPr>
              <a:pPr/>
              <a:t>20</a:t>
            </a:fld>
            <a:endParaRPr lang="en-US">
              <a:latin typeface="Arial" pitchFamily="-1" charset="0"/>
              <a:ea typeface="ＭＳ Ｐゴシック" pitchFamily="-1" charset="-128"/>
              <a:cs typeface="ＭＳ Ｐゴシック" pitchFamily="-1" charset="-128"/>
            </a:endParaRPr>
          </a:p>
        </p:txBody>
      </p:sp>
      <p:sp>
        <p:nvSpPr>
          <p:cNvPr id="71683" name="Rectangle 1026"/>
          <p:cNvSpPr>
            <a:spLocks noGrp="1" noRot="1" noChangeAspect="1" noChangeArrowheads="1" noTextEdit="1"/>
          </p:cNvSpPr>
          <p:nvPr>
            <p:ph type="sldImg"/>
          </p:nvPr>
        </p:nvSpPr>
        <p:spPr>
          <a:ln/>
        </p:spPr>
      </p:sp>
      <p:sp>
        <p:nvSpPr>
          <p:cNvPr id="71684"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704065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D7D8C667-8217-674F-8B5A-B3BE18DCB527}" type="slidenum">
              <a:rPr lang="en-US">
                <a:latin typeface="Arial" pitchFamily="-1" charset="0"/>
                <a:ea typeface="ＭＳ Ｐゴシック" pitchFamily="-1" charset="-128"/>
                <a:cs typeface="ＭＳ Ｐゴシック" pitchFamily="-1" charset="-128"/>
              </a:rPr>
              <a:pPr/>
              <a:t>21</a:t>
            </a:fld>
            <a:endParaRPr lang="en-US">
              <a:latin typeface="Arial" pitchFamily="-1" charset="0"/>
              <a:ea typeface="ＭＳ Ｐゴシック" pitchFamily="-1" charset="-128"/>
              <a:cs typeface="ＭＳ Ｐゴシック" pitchFamily="-1" charset="-128"/>
            </a:endParaRPr>
          </a:p>
        </p:txBody>
      </p:sp>
      <p:sp>
        <p:nvSpPr>
          <p:cNvPr id="73731" name="Rectangle 1026"/>
          <p:cNvSpPr>
            <a:spLocks noGrp="1" noRot="1" noChangeAspect="1" noChangeArrowheads="1" noTextEdit="1"/>
          </p:cNvSpPr>
          <p:nvPr>
            <p:ph type="sldImg"/>
          </p:nvPr>
        </p:nvSpPr>
        <p:spPr>
          <a:ln/>
        </p:spPr>
      </p:sp>
      <p:sp>
        <p:nvSpPr>
          <p:cNvPr id="73732"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974266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05C5EB91-7996-5B46-9356-4835E62FF421}" type="slidenum">
              <a:rPr lang="en-US">
                <a:latin typeface="Arial" pitchFamily="-1" charset="0"/>
                <a:ea typeface="ＭＳ Ｐゴシック" pitchFamily="-1" charset="-128"/>
                <a:cs typeface="ＭＳ Ｐゴシック" pitchFamily="-1" charset="-128"/>
              </a:rPr>
              <a:pPr/>
              <a:t>22</a:t>
            </a:fld>
            <a:endParaRPr lang="en-US">
              <a:latin typeface="Arial" pitchFamily="-1" charset="0"/>
              <a:ea typeface="ＭＳ Ｐゴシック" pitchFamily="-1" charset="-128"/>
              <a:cs typeface="ＭＳ Ｐゴシック" pitchFamily="-1" charset="-128"/>
            </a:endParaRPr>
          </a:p>
        </p:txBody>
      </p:sp>
      <p:sp>
        <p:nvSpPr>
          <p:cNvPr id="75779" name="Rectangle 1026"/>
          <p:cNvSpPr>
            <a:spLocks noGrp="1" noRot="1" noChangeAspect="1" noChangeArrowheads="1" noTextEdit="1"/>
          </p:cNvSpPr>
          <p:nvPr>
            <p:ph type="sldImg"/>
          </p:nvPr>
        </p:nvSpPr>
        <p:spPr>
          <a:ln/>
        </p:spPr>
      </p:sp>
      <p:sp>
        <p:nvSpPr>
          <p:cNvPr id="75780"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26568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30FB9243-1D99-F747-B570-70811B7C8C10}" type="slidenum">
              <a:rPr lang="en-US">
                <a:latin typeface="Arial" pitchFamily="-1" charset="0"/>
                <a:ea typeface="ＭＳ Ｐゴシック" pitchFamily="-1" charset="-128"/>
                <a:cs typeface="ＭＳ Ｐゴシック" pitchFamily="-1" charset="-128"/>
              </a:rPr>
              <a:pPr/>
              <a:t>23</a:t>
            </a:fld>
            <a:endParaRPr lang="en-US">
              <a:latin typeface="Arial" pitchFamily="-1" charset="0"/>
              <a:ea typeface="ＭＳ Ｐゴシック" pitchFamily="-1" charset="-128"/>
              <a:cs typeface="ＭＳ Ｐゴシック" pitchFamily="-1" charset="-128"/>
            </a:endParaRPr>
          </a:p>
        </p:txBody>
      </p:sp>
      <p:sp>
        <p:nvSpPr>
          <p:cNvPr id="77827" name="Rectangle 1026"/>
          <p:cNvSpPr>
            <a:spLocks noGrp="1" noRot="1" noChangeAspect="1" noChangeArrowheads="1" noTextEdit="1"/>
          </p:cNvSpPr>
          <p:nvPr>
            <p:ph type="sldImg"/>
          </p:nvPr>
        </p:nvSpPr>
        <p:spPr>
          <a:ln/>
        </p:spPr>
      </p:sp>
      <p:sp>
        <p:nvSpPr>
          <p:cNvPr id="77828"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244698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D797CD35-8E83-2D41-B8E1-7B969EEC52A0}" type="slidenum">
              <a:rPr lang="en-US">
                <a:latin typeface="Arial" pitchFamily="-1" charset="0"/>
                <a:ea typeface="ＭＳ Ｐゴシック" pitchFamily="-1" charset="-128"/>
                <a:cs typeface="ＭＳ Ｐゴシック" pitchFamily="-1" charset="-128"/>
              </a:rPr>
              <a:pPr/>
              <a:t>24</a:t>
            </a:fld>
            <a:endParaRPr lang="en-US">
              <a:latin typeface="Arial" pitchFamily="-1" charset="0"/>
              <a:ea typeface="ＭＳ Ｐゴシック" pitchFamily="-1" charset="-128"/>
              <a:cs typeface="ＭＳ Ｐゴシック" pitchFamily="-1" charset="-128"/>
            </a:endParaRPr>
          </a:p>
        </p:txBody>
      </p:sp>
      <p:sp>
        <p:nvSpPr>
          <p:cNvPr id="79875" name="Rectangle 1026"/>
          <p:cNvSpPr>
            <a:spLocks noGrp="1" noRot="1" noChangeAspect="1" noChangeArrowheads="1" noTextEdit="1"/>
          </p:cNvSpPr>
          <p:nvPr>
            <p:ph type="sldImg"/>
          </p:nvPr>
        </p:nvSpPr>
        <p:spPr>
          <a:ln/>
        </p:spPr>
      </p:sp>
      <p:sp>
        <p:nvSpPr>
          <p:cNvPr id="79876" name="Rectangle 1027"/>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039931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a:t>
            </a:fld>
            <a:endParaRPr lang="en-US" dirty="0"/>
          </a:p>
        </p:txBody>
      </p:sp>
    </p:spTree>
    <p:extLst>
      <p:ext uri="{BB962C8B-B14F-4D97-AF65-F5344CB8AC3E}">
        <p14:creationId xmlns:p14="http://schemas.microsoft.com/office/powerpoint/2010/main" val="183754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22C6C955-33E1-9247-B69D-61202C9491BF}" type="slidenum">
              <a:rPr lang="en-US">
                <a:latin typeface="Arial" pitchFamily="-1" charset="0"/>
                <a:ea typeface="ＭＳ Ｐゴシック" pitchFamily="-1" charset="-128"/>
                <a:cs typeface="ＭＳ Ｐゴシック" pitchFamily="-1" charset="-128"/>
              </a:rPr>
              <a:pPr/>
              <a:t>25</a:t>
            </a:fld>
            <a:endParaRPr lang="en-US">
              <a:latin typeface="Arial" pitchFamily="-1" charset="0"/>
              <a:ea typeface="ＭＳ Ｐゴシック" pitchFamily="-1" charset="-128"/>
              <a:cs typeface="ＭＳ Ｐゴシック" pitchFamily="-1" charset="-128"/>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302099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8620A86D-55FA-304D-924D-42117CA9ECC8}" type="slidenum">
              <a:rPr lang="en-US">
                <a:latin typeface="Arial" pitchFamily="-1" charset="0"/>
                <a:ea typeface="ＭＳ Ｐゴシック" pitchFamily="-1" charset="-128"/>
                <a:cs typeface="ＭＳ Ｐゴシック" pitchFamily="-1" charset="-128"/>
              </a:rPr>
              <a:pPr/>
              <a:t>26</a:t>
            </a:fld>
            <a:endParaRPr lang="en-US">
              <a:latin typeface="Arial" pitchFamily="-1" charset="0"/>
              <a:ea typeface="ＭＳ Ｐゴシック" pitchFamily="-1" charset="-128"/>
              <a:cs typeface="ＭＳ Ｐゴシック" pitchFamily="-1" charset="-128"/>
            </a:endParaRPr>
          </a:p>
        </p:txBody>
      </p:sp>
      <p:sp>
        <p:nvSpPr>
          <p:cNvPr id="83971" name="Rectangle 1026"/>
          <p:cNvSpPr>
            <a:spLocks noGrp="1" noRot="1" noChangeAspect="1" noChangeArrowheads="1"/>
          </p:cNvSpPr>
          <p:nvPr>
            <p:ph type="sldImg"/>
          </p:nvPr>
        </p:nvSpPr>
        <p:spPr>
          <a:solidFill>
            <a:srgbClr val="FFFFFF"/>
          </a:solidFill>
          <a:ln/>
        </p:spPr>
      </p:sp>
      <p:sp>
        <p:nvSpPr>
          <p:cNvPr id="83972"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207409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A847E0EB-8802-AB41-8172-912481FB3A6A}" type="slidenum">
              <a:rPr lang="en-US">
                <a:latin typeface="Arial" pitchFamily="-107" charset="0"/>
                <a:ea typeface="ＭＳ Ｐゴシック" pitchFamily="-107" charset="-128"/>
                <a:cs typeface="ＭＳ Ｐゴシック" pitchFamily="-107" charset="-128"/>
              </a:rPr>
              <a:pPr/>
              <a:t>29</a:t>
            </a:fld>
            <a:endParaRPr lang="en-US">
              <a:latin typeface="Arial" pitchFamily="-107" charset="0"/>
              <a:ea typeface="ＭＳ Ｐゴシック" pitchFamily="-107" charset="-128"/>
              <a:cs typeface="ＭＳ Ｐゴシック" pitchFamily="-107" charset="-128"/>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908558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D5D18F03-B230-434C-8E93-55DE7D9B8735}" type="slidenum">
              <a:rPr lang="en-US">
                <a:latin typeface="Arial" pitchFamily="-112" charset="0"/>
                <a:ea typeface="ＭＳ Ｐゴシック" pitchFamily="-112" charset="-128"/>
                <a:cs typeface="ＭＳ Ｐゴシック" pitchFamily="-112" charset="-128"/>
              </a:rPr>
              <a:pPr/>
              <a:t>30</a:t>
            </a:fld>
            <a:endParaRPr lang="en-US">
              <a:latin typeface="Arial" pitchFamily="-112" charset="0"/>
              <a:ea typeface="ＭＳ Ｐゴシック" pitchFamily="-112" charset="-128"/>
              <a:cs typeface="ＭＳ Ｐゴシック" pitchFamily="-112" charset="-128"/>
            </a:endParaRPr>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226722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31</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026800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p:cNvSpPr>
          <p:nvPr>
            <p:ph type="sldImg"/>
          </p:nvPr>
        </p:nvSpPr>
        <p:spPr>
          <a:ln/>
        </p:spPr>
      </p:sp>
      <p:sp>
        <p:nvSpPr>
          <p:cNvPr id="226307" name="Notes Placeholder 2"/>
          <p:cNvSpPr>
            <a:spLocks noGrp="1"/>
          </p:cNvSpPr>
          <p:nvPr>
            <p:ph type="body" idx="1"/>
          </p:nvPr>
        </p:nvSpPr>
        <p:spPr>
          <a:noFill/>
          <a:ln/>
        </p:spPr>
        <p:txBody>
          <a:bodyPr/>
          <a:lstStyle/>
          <a:p>
            <a:endParaRPr lang="en-US">
              <a:latin typeface="Arial" pitchFamily="-107" charset="0"/>
              <a:ea typeface="ＭＳ Ｐゴシック" pitchFamily="-107" charset="-128"/>
              <a:cs typeface="ＭＳ Ｐゴシック" pitchFamily="-107" charset="-128"/>
            </a:endParaRPr>
          </a:p>
        </p:txBody>
      </p:sp>
      <p:sp>
        <p:nvSpPr>
          <p:cNvPr id="226308" name="Slide Number Placeholder 3"/>
          <p:cNvSpPr>
            <a:spLocks noGrp="1"/>
          </p:cNvSpPr>
          <p:nvPr>
            <p:ph type="sldNum" sz="quarter" idx="5"/>
          </p:nvPr>
        </p:nvSpPr>
        <p:spPr>
          <a:noFill/>
        </p:spPr>
        <p:txBody>
          <a:bodyPr/>
          <a:lstStyle/>
          <a:p>
            <a:fld id="{9568BE21-9091-1F49-92B2-1C513AF36F3F}" type="slidenum">
              <a:rPr lang="en-US">
                <a:latin typeface="Arial" pitchFamily="-107" charset="0"/>
                <a:ea typeface="ＭＳ Ｐゴシック" pitchFamily="-107" charset="-128"/>
                <a:cs typeface="ＭＳ Ｐゴシック" pitchFamily="-107" charset="-128"/>
              </a:rPr>
              <a:pPr/>
              <a:t>39</a:t>
            </a:fld>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828534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40</a:t>
            </a:fld>
            <a:endParaRPr lang="en-US" dirty="0"/>
          </a:p>
        </p:txBody>
      </p:sp>
    </p:spTree>
    <p:extLst>
      <p:ext uri="{BB962C8B-B14F-4D97-AF65-F5344CB8AC3E}">
        <p14:creationId xmlns:p14="http://schemas.microsoft.com/office/powerpoint/2010/main" val="1085800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41</a:t>
            </a:fld>
            <a:endParaRPr lang="en-US" dirty="0"/>
          </a:p>
        </p:txBody>
      </p:sp>
    </p:spTree>
    <p:extLst>
      <p:ext uri="{BB962C8B-B14F-4D97-AF65-F5344CB8AC3E}">
        <p14:creationId xmlns:p14="http://schemas.microsoft.com/office/powerpoint/2010/main" val="13849343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42</a:t>
            </a:fld>
            <a:endParaRPr lang="en-US" dirty="0"/>
          </a:p>
        </p:txBody>
      </p:sp>
    </p:spTree>
    <p:extLst>
      <p:ext uri="{BB962C8B-B14F-4D97-AF65-F5344CB8AC3E}">
        <p14:creationId xmlns:p14="http://schemas.microsoft.com/office/powerpoint/2010/main" val="603366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6EC1A6F5-0DDF-D348-BFDC-62E80BA2C6C4}" type="slidenum">
              <a:rPr lang="en-US">
                <a:latin typeface="Arial" pitchFamily="-103" charset="0"/>
                <a:ea typeface="ＭＳ Ｐゴシック" pitchFamily="-103" charset="-128"/>
                <a:cs typeface="ＭＳ Ｐゴシック" pitchFamily="-103" charset="-128"/>
              </a:rPr>
              <a:pPr/>
              <a:t>44</a:t>
            </a:fld>
            <a:endParaRPr lang="en-US">
              <a:latin typeface="Arial" pitchFamily="-103" charset="0"/>
              <a:ea typeface="ＭＳ Ｐゴシック" pitchFamily="-103" charset="-128"/>
              <a:cs typeface="ＭＳ Ｐゴシック" pitchFamily="-103" charset="-128"/>
            </a:endParaRPr>
          </a:p>
        </p:txBody>
      </p:sp>
      <p:sp>
        <p:nvSpPr>
          <p:cNvPr id="158723" name="Rectangle 2"/>
          <p:cNvSpPr>
            <a:spLocks noGrp="1" noRot="1" noChangeAspect="1" noChangeArrowheads="1"/>
          </p:cNvSpPr>
          <p:nvPr>
            <p:ph type="sldImg"/>
          </p:nvPr>
        </p:nvSpPr>
        <p:spPr>
          <a:solidFill>
            <a:srgbClr val="FFFFFF"/>
          </a:solidFill>
          <a:ln/>
        </p:spPr>
      </p:sp>
      <p:sp>
        <p:nvSpPr>
          <p:cNvPr id="15872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800653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00E48E-9BDC-B84C-8645-B889CCDDD1F1}" type="slidenum">
              <a:rPr lang="uk-UA"/>
              <a:pPr/>
              <a:t>5</a:t>
            </a:fld>
            <a:endParaRPr lang="uk-UA" dirty="0"/>
          </a:p>
        </p:txBody>
      </p:sp>
    </p:spTree>
    <p:extLst>
      <p:ext uri="{BB962C8B-B14F-4D97-AF65-F5344CB8AC3E}">
        <p14:creationId xmlns:p14="http://schemas.microsoft.com/office/powerpoint/2010/main" val="1517002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A903DF08-D3EB-4542-95A8-A53E034EF30D}" type="slidenum">
              <a:rPr lang="en-US">
                <a:latin typeface="Arial" pitchFamily="-107" charset="0"/>
                <a:ea typeface="ＭＳ Ｐゴシック" pitchFamily="-107" charset="-128"/>
                <a:cs typeface="ＭＳ Ｐゴシック" pitchFamily="-107" charset="-128"/>
              </a:rPr>
              <a:pPr/>
              <a:t>46</a:t>
            </a:fld>
            <a:endParaRPr lang="en-US">
              <a:latin typeface="Arial" pitchFamily="-107" charset="0"/>
              <a:ea typeface="ＭＳ Ｐゴシック" pitchFamily="-107" charset="-128"/>
              <a:cs typeface="ＭＳ Ｐゴシック" pitchFamily="-107" charset="-128"/>
            </a:endParaRPr>
          </a:p>
        </p:txBody>
      </p:sp>
      <p:sp>
        <p:nvSpPr>
          <p:cNvPr id="234499" name="Rectangle 2"/>
          <p:cNvSpPr>
            <a:spLocks noGrp="1" noRot="1" noChangeAspect="1" noChangeArrowheads="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2976851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0D06DAE2-37EB-0A40-AE2F-BFD75A5ED577}" type="slidenum">
              <a:rPr lang="en-US"/>
              <a:pPr/>
              <a:t>54</a:t>
            </a:fld>
            <a:endParaRPr lang="en-US"/>
          </a:p>
        </p:txBody>
      </p:sp>
      <p:sp>
        <p:nvSpPr>
          <p:cNvPr id="246787" name="Rectangle 2"/>
          <p:cNvSpPr>
            <a:spLocks noGrp="1" noRot="1" noChangeAspect="1" noChangeArrowheads="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Divide groups in half, set timer for 2 minutes, count at end of time to see number of words,</a:t>
            </a:r>
          </a:p>
          <a:p>
            <a:pPr eaLnBrk="1" hangingPunct="1"/>
            <a:r>
              <a:rPr lang="en-US"/>
              <a:t>Use engagement as the word</a:t>
            </a:r>
          </a:p>
          <a:p>
            <a:pPr eaLnBrk="1" hangingPunct="1"/>
            <a:r>
              <a:rPr lang="en-US"/>
              <a:t>Make point, the more open the activity the more language that students can bring to the table</a:t>
            </a:r>
          </a:p>
        </p:txBody>
      </p:sp>
    </p:spTree>
    <p:extLst>
      <p:ext uri="{BB962C8B-B14F-4D97-AF65-F5344CB8AC3E}">
        <p14:creationId xmlns:p14="http://schemas.microsoft.com/office/powerpoint/2010/main" val="14725503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55</a:t>
            </a:fld>
            <a:endParaRPr lang="en-US" dirty="0"/>
          </a:p>
        </p:txBody>
      </p:sp>
    </p:spTree>
    <p:extLst>
      <p:ext uri="{BB962C8B-B14F-4D97-AF65-F5344CB8AC3E}">
        <p14:creationId xmlns:p14="http://schemas.microsoft.com/office/powerpoint/2010/main" val="39120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C16B1FFD-7F76-DB4D-8695-B16DA7365A2D}" type="slidenum">
              <a:rPr lang="en-US">
                <a:latin typeface="Arial" pitchFamily="-112" charset="0"/>
                <a:ea typeface="ＭＳ Ｐゴシック" pitchFamily="-112" charset="-128"/>
                <a:cs typeface="ＭＳ Ｐゴシック" pitchFamily="-112" charset="-128"/>
              </a:rPr>
              <a:pPr/>
              <a:t>6</a:t>
            </a:fld>
            <a:endParaRPr lang="en-US">
              <a:latin typeface="Arial" pitchFamily="-112" charset="0"/>
              <a:ea typeface="ＭＳ Ｐゴシック" pitchFamily="-112" charset="-128"/>
              <a:cs typeface="ＭＳ Ｐゴシック" pitchFamily="-112" charset="-128"/>
            </a:endParaRPr>
          </a:p>
        </p:txBody>
      </p:sp>
      <p:sp>
        <p:nvSpPr>
          <p:cNvPr id="206851" name="Rectangle 2"/>
          <p:cNvSpPr>
            <a:spLocks noGrp="1" noRot="1" noChangeAspect="1" noChangeArrowheads="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445347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5C7C6D37-DE38-0E42-ABCD-167B6804D207}" type="slidenum">
              <a:rPr lang="en-US" altLang="en-US" sz="1200"/>
              <a:pPr/>
              <a:t>7</a:t>
            </a:fld>
            <a:endParaRPr lang="en-US" altLang="en-US" sz="120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And when we think deeply, we learn</a:t>
            </a:r>
          </a:p>
        </p:txBody>
      </p:sp>
    </p:spTree>
    <p:extLst>
      <p:ext uri="{BB962C8B-B14F-4D97-AF65-F5344CB8AC3E}">
        <p14:creationId xmlns:p14="http://schemas.microsoft.com/office/powerpoint/2010/main" val="7161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8</a:t>
            </a:fld>
            <a:endParaRPr lang="uk-UA"/>
          </a:p>
        </p:txBody>
      </p:sp>
    </p:spTree>
    <p:extLst>
      <p:ext uri="{BB962C8B-B14F-4D97-AF65-F5344CB8AC3E}">
        <p14:creationId xmlns:p14="http://schemas.microsoft.com/office/powerpoint/2010/main" val="422092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9</a:t>
            </a:fld>
            <a:endParaRPr lang="en-US" dirty="0"/>
          </a:p>
        </p:txBody>
      </p:sp>
    </p:spTree>
    <p:extLst>
      <p:ext uri="{BB962C8B-B14F-4D97-AF65-F5344CB8AC3E}">
        <p14:creationId xmlns:p14="http://schemas.microsoft.com/office/powerpoint/2010/main" val="1146252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11</a:t>
            </a:fld>
            <a:endParaRPr lang="en-US" dirty="0"/>
          </a:p>
        </p:txBody>
      </p:sp>
    </p:spTree>
    <p:extLst>
      <p:ext uri="{BB962C8B-B14F-4D97-AF65-F5344CB8AC3E}">
        <p14:creationId xmlns:p14="http://schemas.microsoft.com/office/powerpoint/2010/main" val="857910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12</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46994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5B35D929-64D6-814C-B3AC-4FF9CF4DC1BC}" type="slidenum">
              <a:rPr lang="en-US"/>
              <a:pPr>
                <a:defRPr/>
              </a:pPr>
              <a:t>‹#›</a:t>
            </a:fld>
            <a:endParaRPr lang="en-US"/>
          </a:p>
        </p:txBody>
      </p:sp>
    </p:spTree>
    <p:extLst>
      <p:ext uri="{BB962C8B-B14F-4D97-AF65-F5344CB8AC3E}">
        <p14:creationId xmlns:p14="http://schemas.microsoft.com/office/powerpoint/2010/main" val="611226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 id="2147483822" r:id="rId19"/>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tiff"/><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19.jp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jpeg"/><Relationship Id="rId3"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jpeg"/><Relationship Id="rId3" Type="http://schemas.openxmlformats.org/officeDocument/2006/relationships/image" Target="../media/image2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 Id="rId3"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3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5.png"/><Relationship Id="rId8" Type="http://schemas.openxmlformats.org/officeDocument/2006/relationships/image" Target="../media/image36.jpeg"/><Relationship Id="rId9"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tif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6.xml"/><Relationship Id="rId2" Type="http://schemas.openxmlformats.org/officeDocument/2006/relationships/image" Target="../media/image40.tiff"/></Relationships>
</file>

<file path=ppt/slides/_rels/slide54.xml.rels><?xml version="1.0" encoding="UTF-8" standalone="yes"?>
<Relationships xmlns="http://schemas.openxmlformats.org/package/2006/relationships"><Relationship Id="rId3" Type="http://schemas.openxmlformats.org/officeDocument/2006/relationships/image" Target="../media/image44.tiff"/><Relationship Id="rId4" Type="http://schemas.openxmlformats.org/officeDocument/2006/relationships/image" Target="../media/image45.tiff"/><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6.jpeg"/></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image" Target="../media/image4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559087"/>
            <a:ext cx="7886700" cy="1325563"/>
          </a:xfrm>
        </p:spPr>
        <p:txBody>
          <a:bodyPr>
            <a:noAutofit/>
          </a:bodyPr>
          <a:lstStyle/>
          <a:p>
            <a:pPr algn="ctr"/>
            <a:r>
              <a:rPr lang="en-US" sz="4000">
                <a:solidFill>
                  <a:schemeClr val="tx1"/>
                </a:solidFill>
              </a:rPr>
              <a:t>Engaging Learners Through Writing</a:t>
            </a:r>
          </a:p>
        </p:txBody>
      </p:sp>
      <p:sp>
        <p:nvSpPr>
          <p:cNvPr id="3" name="Slide Number Placeholder 2"/>
          <p:cNvSpPr>
            <a:spLocks noGrp="1"/>
          </p:cNvSpPr>
          <p:nvPr>
            <p:ph type="sldNum" sz="quarter" idx="12"/>
          </p:nvPr>
        </p:nvSpPr>
        <p:spPr/>
        <p:txBody>
          <a:bodyPr/>
          <a:lstStyle/>
          <a:p>
            <a:fld id="{D57F1E4F-1CFF-5643-939E-02111984F565}" type="slidenum">
              <a:rPr lang="en-US" smtClean="0"/>
              <a:t>1</a:t>
            </a:fld>
            <a:endParaRPr lang="en-US" dirty="0"/>
          </a:p>
        </p:txBody>
      </p:sp>
      <p:pic>
        <p:nvPicPr>
          <p:cNvPr id="4" name="Picture 3"/>
          <p:cNvPicPr>
            <a:picLocks noChangeAspect="1"/>
          </p:cNvPicPr>
          <p:nvPr/>
        </p:nvPicPr>
        <p:blipFill>
          <a:blip r:embed="rId2"/>
          <a:stretch>
            <a:fillRect/>
          </a:stretch>
        </p:blipFill>
        <p:spPr>
          <a:xfrm>
            <a:off x="1748271" y="2398954"/>
            <a:ext cx="5647458" cy="2719146"/>
          </a:xfrm>
          <a:prstGeom prst="rect">
            <a:avLst/>
          </a:prstGeom>
        </p:spPr>
      </p:pic>
      <p:sp>
        <p:nvSpPr>
          <p:cNvPr id="12" name="Title 4"/>
          <p:cNvSpPr txBox="1">
            <a:spLocks/>
          </p:cNvSpPr>
          <p:nvPr/>
        </p:nvSpPr>
        <p:spPr>
          <a:xfrm>
            <a:off x="628650" y="5118100"/>
            <a:ext cx="788670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2800">
                <a:solidFill>
                  <a:schemeClr val="tx1"/>
                </a:solidFill>
              </a:rPr>
              <a:t>Laura Terrill</a:t>
            </a:r>
          </a:p>
          <a:p>
            <a:pPr algn="ctr"/>
            <a:r>
              <a:rPr lang="en-US" sz="2000">
                <a:solidFill>
                  <a:schemeClr val="tx1"/>
                </a:solidFill>
              </a:rPr>
              <a:t>ACTFL 2016</a:t>
            </a:r>
          </a:p>
        </p:txBody>
      </p:sp>
    </p:spTree>
    <p:extLst>
      <p:ext uri="{BB962C8B-B14F-4D97-AF65-F5344CB8AC3E}">
        <p14:creationId xmlns:p14="http://schemas.microsoft.com/office/powerpoint/2010/main" val="15845770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544509" y="208498"/>
            <a:ext cx="8194675" cy="993775"/>
          </a:xfrm>
        </p:spPr>
        <p:txBody>
          <a:bodyPr>
            <a:noAutofit/>
          </a:bodyPr>
          <a:lstStyle/>
          <a:p>
            <a:pPr algn="ctr"/>
            <a:r>
              <a:rPr lang="en-US" sz="3200" i="1">
                <a:ea typeface="ＭＳ Ｐゴシック" pitchFamily="-84" charset="-128"/>
                <a:cs typeface="ＭＳ Ｐゴシック" pitchFamily="-84" charset="-128"/>
              </a:rPr>
              <a:t>NCSSFL-ACTFL Global Benchmarks</a:t>
            </a:r>
            <a:br>
              <a:rPr lang="en-US" sz="3200" i="1">
                <a:ea typeface="ＭＳ Ｐゴシック" pitchFamily="-84" charset="-128"/>
                <a:cs typeface="ＭＳ Ｐゴシック" pitchFamily="-84" charset="-128"/>
              </a:rPr>
            </a:br>
            <a:r>
              <a:rPr lang="en-US" sz="3200" i="1">
                <a:ea typeface="ＭＳ Ｐゴシック" pitchFamily="-84" charset="-128"/>
                <a:cs typeface="ＭＳ Ｐゴシック" pitchFamily="-84" charset="-128"/>
              </a:rPr>
              <a:t>Presentational Writing </a:t>
            </a:r>
            <a:endParaRPr lang="en-US" sz="3200">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South Dakota 2014</a:t>
            </a:r>
          </a:p>
        </p:txBody>
      </p:sp>
      <p:graphicFrame>
        <p:nvGraphicFramePr>
          <p:cNvPr id="5" name="Table 4"/>
          <p:cNvGraphicFramePr>
            <a:graphicFrameLocks noGrp="1"/>
          </p:cNvGraphicFramePr>
          <p:nvPr/>
        </p:nvGraphicFramePr>
        <p:xfrm>
          <a:off x="257053" y="1779399"/>
          <a:ext cx="8679682" cy="4382601"/>
        </p:xfrm>
        <a:graphic>
          <a:graphicData uri="http://schemas.openxmlformats.org/drawingml/2006/table">
            <a:tbl>
              <a:tblPr firstRow="1" bandRow="1">
                <a:tableStyleId>{5C22544A-7EE6-4342-B048-85BDC9FD1C3A}</a:tableStyleId>
              </a:tblPr>
              <a:tblGrid>
                <a:gridCol w="1418129"/>
                <a:gridCol w="1439396"/>
                <a:gridCol w="1457427"/>
                <a:gridCol w="1521015"/>
                <a:gridCol w="1306522"/>
                <a:gridCol w="1537193"/>
              </a:tblGrid>
              <a:tr h="508127">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38744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copy some familiar words, characters, or phrases. </a:t>
                      </a:r>
                      <a:endParaRPr lang="en-US" sz="1600"/>
                    </a:p>
                    <a:p>
                      <a:pPr marL="0" marR="0" algn="l">
                        <a:spcBef>
                          <a:spcPts val="0"/>
                        </a:spcBef>
                        <a:spcAft>
                          <a:spcPts val="0"/>
                        </a:spcAft>
                      </a:pPr>
                      <a:endParaRPr lang="en-US" sz="1600">
                        <a:latin typeface="+mn-lt"/>
                        <a:ea typeface="Cambria"/>
                        <a:cs typeface="Times New Roman"/>
                      </a:endParaRPr>
                    </a:p>
                  </a:txBody>
                  <a:tcPr marL="51435" marR="51435" marT="0" marB="0"/>
                </a:tc>
                <a:tc>
                  <a:txBody>
                    <a:bodyPr/>
                    <a:lstStyle/>
                    <a:p>
                      <a:r>
                        <a:rPr kumimoji="0" lang="en-US" sz="1600" kern="1200">
                          <a:solidFill>
                            <a:schemeClr val="dk1"/>
                          </a:solidFill>
                          <a:latin typeface="+mn-lt"/>
                          <a:ea typeface="+mn-ea"/>
                          <a:cs typeface="+mn-cs"/>
                        </a:rPr>
                        <a:t>I can write lists and memorized phrases on familiar topics. </a:t>
                      </a:r>
                      <a:endParaRPr lang="en-US" sz="1600"/>
                    </a:p>
                  </a:txBody>
                  <a:tcPr marL="51435" marR="51435" marT="0" marB="0"/>
                </a:tc>
                <a:tc>
                  <a:txBody>
                    <a:bodyPr/>
                    <a:lstStyle/>
                    <a:p>
                      <a:r>
                        <a:rPr kumimoji="0" lang="en-US" sz="1600" kern="1200">
                          <a:solidFill>
                            <a:schemeClr val="dk1"/>
                          </a:solidFill>
                          <a:latin typeface="+mn-lt"/>
                          <a:ea typeface="+mn-ea"/>
                          <a:cs typeface="+mn-cs"/>
                        </a:rPr>
                        <a:t>I can write short messages and notes on familiar topics related to everyday life. </a:t>
                      </a:r>
                      <a:endParaRPr lang="en-US" sz="1600"/>
                    </a:p>
                  </a:txBody>
                  <a:tcPr marL="51435" marR="51435" marT="0" marB="0"/>
                </a:tc>
                <a:tc>
                  <a:txBody>
                    <a:bodyPr/>
                    <a:lstStyle/>
                    <a:p>
                      <a:r>
                        <a:rPr kumimoji="0" lang="en-US" sz="1600" kern="1200">
                          <a:solidFill>
                            <a:schemeClr val="dk1"/>
                          </a:solidFill>
                          <a:latin typeface="+mn-lt"/>
                          <a:ea typeface="+mn-ea"/>
                          <a:cs typeface="+mn-cs"/>
                        </a:rPr>
                        <a:t>I can write briefly about most familiar topics and present information using a series of simple sentences. </a:t>
                      </a:r>
                      <a:endParaRPr lang="en-US" sz="1600"/>
                    </a:p>
                  </a:txBody>
                  <a:tcPr marL="51435" marR="5143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write on a wide variety of familiar topics using connected sentences. </a:t>
                      </a:r>
                      <a:endParaRPr lang="en-US" sz="1600"/>
                    </a:p>
                    <a:p>
                      <a:endParaRPr lang="en-US" sz="16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rPr>
                        <a:t>I can write on topics related to school, work, and community in a generally organized way. I can write some simple paragraphs about events and experiences in various time frames. </a:t>
                      </a:r>
                    </a:p>
                  </a:txBody>
                  <a:tcPr/>
                </a:tc>
              </a:tr>
            </a:tbl>
          </a:graphicData>
        </a:graphic>
      </p:graphicFrame>
    </p:spTree>
    <p:extLst>
      <p:ext uri="{BB962C8B-B14F-4D97-AF65-F5344CB8AC3E}">
        <p14:creationId xmlns:p14="http://schemas.microsoft.com/office/powerpoint/2010/main" val="631989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698344" y="342579"/>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30724" name="Rectangle 3"/>
          <p:cNvSpPr>
            <a:spLocks noGrp="1" noChangeArrowheads="1"/>
          </p:cNvSpPr>
          <p:nvPr>
            <p:ph type="body" idx="4294967295"/>
          </p:nvPr>
        </p:nvSpPr>
        <p:spPr>
          <a:xfrm>
            <a:off x="228600" y="1422402"/>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2000" dirty="0" smtClean="0"/>
              <a:t>Isolated words</a:t>
            </a:r>
          </a:p>
          <a:p>
            <a:pPr eaLnBrk="1" hangingPunct="1">
              <a:lnSpc>
                <a:spcPct val="90000"/>
              </a:lnSpc>
            </a:pPr>
            <a:r>
              <a:rPr lang="en-US" dirty="0" smtClean="0"/>
              <a:t>Words and phrases</a:t>
            </a:r>
          </a:p>
          <a:p>
            <a:pPr eaLnBrk="1" hangingPunct="1">
              <a:lnSpc>
                <a:spcPct val="90000"/>
              </a:lnSpc>
            </a:pPr>
            <a:r>
              <a:rPr lang="en-US" sz="2800" dirty="0" smtClean="0"/>
              <a:t>Discrete sentences</a:t>
            </a:r>
          </a:p>
          <a:p>
            <a:pPr eaLnBrk="1" hangingPunct="1">
              <a:lnSpc>
                <a:spcPct val="90000"/>
              </a:lnSpc>
            </a:pPr>
            <a:r>
              <a:rPr lang="en-US" sz="3200"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590550" y="595812"/>
            <a:ext cx="2396425" cy="769441"/>
          </a:xfrm>
          <a:prstGeom prst="rect">
            <a:avLst/>
          </a:prstGeom>
          <a:solidFill>
            <a:schemeClr val="accent1"/>
          </a:solidFill>
        </p:spPr>
        <p:txBody>
          <a:bodyPr wrap="none" rtlCol="0">
            <a:spAutoFit/>
          </a:bodyPr>
          <a:lstStyle/>
          <a:p>
            <a:r>
              <a:rPr lang="en-US" sz="4400"/>
              <a:t>Text Type</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11</a:t>
            </a:fld>
            <a:endParaRPr lang="en-US" dirty="0"/>
          </a:p>
        </p:txBody>
      </p:sp>
    </p:spTree>
    <p:extLst>
      <p:ext uri="{BB962C8B-B14F-4D97-AF65-F5344CB8AC3E}">
        <p14:creationId xmlns:p14="http://schemas.microsoft.com/office/powerpoint/2010/main" val="184931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215636" y="529759"/>
            <a:ext cx="6040580" cy="1007986"/>
          </a:xfrm>
          <a:solidFill>
            <a:schemeClr val="accent1"/>
          </a:solidFill>
        </p:spPr>
        <p:txBody>
          <a:bodyPr>
            <a:normAutofit/>
          </a:bodyPr>
          <a:lstStyle/>
          <a:p>
            <a:pPr algn="ctr" eaLnBrk="1" hangingPunct="1"/>
            <a:r>
              <a:rPr lang="en-US" sz="3000">
                <a:solidFill>
                  <a:schemeClr val="tx1"/>
                </a:solidFill>
                <a:ea typeface="ＭＳ Ｐゴシック" pitchFamily="-112" charset="-128"/>
                <a:cs typeface="ＭＳ Ｐゴシック" pitchFamily="-112" charset="-128"/>
              </a:rPr>
              <a:t>What is the definition of a sentence?</a:t>
            </a:r>
          </a:p>
        </p:txBody>
      </p:sp>
      <p:sp>
        <p:nvSpPr>
          <p:cNvPr id="228355" name="Rectangle 3"/>
          <p:cNvSpPr>
            <a:spLocks noGrp="1" noChangeArrowheads="1"/>
          </p:cNvSpPr>
          <p:nvPr>
            <p:ph idx="1"/>
          </p:nvPr>
        </p:nvSpPr>
        <p:spPr>
          <a:xfrm>
            <a:off x="5022655" y="2677611"/>
            <a:ext cx="3763241" cy="2767225"/>
          </a:xfrm>
        </p:spPr>
        <p:txBody>
          <a:bodyPr>
            <a:normAutofit lnSpcReduction="10000"/>
          </a:bodyPr>
          <a:lstStyle/>
          <a:p>
            <a:pPr eaLnBrk="1" hangingPunct="1">
              <a:buFontTx/>
              <a:buNone/>
              <a:tabLst>
                <a:tab pos="60325" algn="l"/>
                <a:tab pos="801688" algn="l"/>
              </a:tabLst>
            </a:pPr>
            <a:endParaRPr lang="en-US">
              <a:solidFill>
                <a:schemeClr val="tx1">
                  <a:lumMod val="95000"/>
                </a:schemeClr>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I met a very interesting</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person </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rPr>
              <a:t>where ?      		with whom?</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when ? 			why?</a:t>
            </a:r>
          </a:p>
          <a:p>
            <a:pPr eaLnBrk="1" hangingPunct="1">
              <a:buFontTx/>
              <a:buNone/>
              <a:tabLst>
                <a:tab pos="60325" algn="l"/>
                <a:tab pos="801688" algn="l"/>
              </a:tabLst>
            </a:pPr>
            <a:endParaRPr lang="en-US" sz="2000" i="1">
              <a:solidFill>
                <a:schemeClr val="tx1">
                  <a:lumMod val="95000"/>
                </a:schemeClr>
              </a:solidFill>
              <a:ea typeface="ＭＳ Ｐゴシック" pitchFamily="-112" charset="-128"/>
              <a:cs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a:solidFill>
                <a:schemeClr val="tx1">
                  <a:lumMod val="95000"/>
                </a:schemeClr>
              </a:solidFill>
              <a:ea typeface="ＭＳ Ｐゴシック" pitchFamily="-112" charset="-128"/>
            </a:endParaRPr>
          </a:p>
        </p:txBody>
      </p:sp>
      <p:sp>
        <p:nvSpPr>
          <p:cNvPr id="22835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12</a:t>
            </a:fld>
            <a:endParaRPr lang="en-US"/>
          </a:p>
        </p:txBody>
      </p:sp>
      <p:pic>
        <p:nvPicPr>
          <p:cNvPr id="2" name="Picture 1"/>
          <p:cNvPicPr>
            <a:picLocks noChangeAspect="1"/>
          </p:cNvPicPr>
          <p:nvPr/>
        </p:nvPicPr>
        <p:blipFill>
          <a:blip r:embed="rId3"/>
          <a:stretch>
            <a:fillRect/>
          </a:stretch>
        </p:blipFill>
        <p:spPr>
          <a:xfrm>
            <a:off x="7097060" y="275452"/>
            <a:ext cx="1657594" cy="1424709"/>
          </a:xfrm>
          <a:prstGeom prst="rect">
            <a:avLst/>
          </a:prstGeom>
        </p:spPr>
      </p:pic>
      <p:sp>
        <p:nvSpPr>
          <p:cNvPr id="3" name="TextBox 2"/>
          <p:cNvSpPr txBox="1"/>
          <p:nvPr/>
        </p:nvSpPr>
        <p:spPr>
          <a:xfrm>
            <a:off x="6865311" y="1742159"/>
            <a:ext cx="2121093" cy="461665"/>
          </a:xfrm>
          <a:prstGeom prst="rect">
            <a:avLst/>
          </a:prstGeom>
          <a:noFill/>
        </p:spPr>
        <p:txBody>
          <a:bodyPr wrap="none" rtlCol="0">
            <a:spAutoFit/>
          </a:bodyPr>
          <a:lstStyle/>
          <a:p>
            <a:r>
              <a:rPr lang="en-US" sz="2400"/>
              <a:t>Building Blocks</a:t>
            </a:r>
          </a:p>
        </p:txBody>
      </p:sp>
      <p:sp>
        <p:nvSpPr>
          <p:cNvPr id="4" name="TextBox 3"/>
          <p:cNvSpPr txBox="1"/>
          <p:nvPr/>
        </p:nvSpPr>
        <p:spPr>
          <a:xfrm>
            <a:off x="812827" y="1742159"/>
            <a:ext cx="4846198" cy="523220"/>
          </a:xfrm>
          <a:prstGeom prst="rect">
            <a:avLst/>
          </a:prstGeom>
          <a:noFill/>
        </p:spPr>
        <p:txBody>
          <a:bodyPr wrap="none" rtlCol="0">
            <a:spAutoFit/>
          </a:bodyPr>
          <a:lstStyle/>
          <a:p>
            <a:r>
              <a:rPr lang="en-US" sz="2800" i="1">
                <a:solidFill>
                  <a:schemeClr val="tx1">
                    <a:lumMod val="95000"/>
                  </a:schemeClr>
                </a:solidFill>
                <a:ea typeface="ＭＳ Ｐゴシック" pitchFamily="-112" charset="-128"/>
                <a:cs typeface="ＭＳ Ｐゴシック" pitchFamily="-112" charset="-128"/>
              </a:rPr>
              <a:t>“It answers at least 3 questions.”</a:t>
            </a:r>
            <a:endParaRPr lang="en-US" sz="280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861" y="2469793"/>
            <a:ext cx="2552700" cy="36322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9504" y="2469793"/>
            <a:ext cx="2367193" cy="3632200"/>
          </a:xfrm>
          <a:prstGeom prst="rect">
            <a:avLst/>
          </a:prstGeom>
        </p:spPr>
      </p:pic>
    </p:spTree>
    <p:extLst>
      <p:ext uri="{BB962C8B-B14F-4D97-AF65-F5344CB8AC3E}">
        <p14:creationId xmlns:p14="http://schemas.microsoft.com/office/powerpoint/2010/main" val="155447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835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83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83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83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83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83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628650" y="365127"/>
            <a:ext cx="7886700" cy="938212"/>
          </a:xfrm>
          <a:solidFill>
            <a:schemeClr val="accent1"/>
          </a:solidFill>
        </p:spPr>
        <p:txBody>
          <a:bodyPr/>
          <a:lstStyle/>
          <a:p>
            <a:pPr eaLnBrk="1" hangingPunct="1"/>
            <a:r>
              <a:rPr lang="en-US">
                <a:solidFill>
                  <a:schemeClr val="tx1">
                    <a:lumMod val="95000"/>
                  </a:schemeClr>
                </a:solidFill>
                <a:ea typeface="ＭＳ Ｐゴシック" pitchFamily="-112" charset="-128"/>
                <a:cs typeface="ＭＳ Ｐゴシック" pitchFamily="-112" charset="-128"/>
              </a:rPr>
              <a:t>Teach transitions</a:t>
            </a:r>
          </a:p>
        </p:txBody>
      </p:sp>
      <p:sp>
        <p:nvSpPr>
          <p:cNvPr id="226310" name="Footer Placeholder 7"/>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226307" name="Rectangle 4"/>
          <p:cNvSpPr>
            <a:spLocks noGrp="1" noChangeArrowheads="1"/>
          </p:cNvSpPr>
          <p:nvPr>
            <p:ph type="body" idx="4294967295"/>
          </p:nvPr>
        </p:nvSpPr>
        <p:spPr>
          <a:xfrm>
            <a:off x="4213225" y="2209800"/>
            <a:ext cx="4930775" cy="3787775"/>
          </a:xfrm>
        </p:spPr>
        <p:txBody>
          <a:bodyPr/>
          <a:lstStyle/>
          <a:p>
            <a:pPr marL="609600" indent="-609600" eaLnBrk="1" hangingPunct="1">
              <a:lnSpc>
                <a:spcPct val="90000"/>
              </a:lnSpc>
              <a:buClr>
                <a:schemeClr val="tx1"/>
              </a:buClr>
              <a:buFontTx/>
              <a:buNone/>
            </a:pPr>
            <a:r>
              <a:rPr lang="en-US" sz="2300" b="1">
                <a:solidFill>
                  <a:schemeClr val="tx2"/>
                </a:solidFill>
                <a:ea typeface="ＭＳ Ｐゴシック" pitchFamily="-112" charset="-128"/>
                <a:cs typeface="ＭＳ Ｐゴシック" pitchFamily="-112" charset="-128"/>
              </a:rPr>
              <a:t>	</a:t>
            </a:r>
          </a:p>
        </p:txBody>
      </p:sp>
      <p:sp>
        <p:nvSpPr>
          <p:cNvPr id="226308" name="TextBox 6"/>
          <p:cNvSpPr txBox="1">
            <a:spLocks noChangeArrowheads="1"/>
          </p:cNvSpPr>
          <p:nvPr/>
        </p:nvSpPr>
        <p:spPr bwMode="auto">
          <a:xfrm>
            <a:off x="3098184" y="1905000"/>
            <a:ext cx="2438400" cy="4154488"/>
          </a:xfrm>
          <a:prstGeom prst="rect">
            <a:avLst/>
          </a:prstGeom>
          <a:noFill/>
          <a:ln w="9525">
            <a:noFill/>
            <a:miter lim="800000"/>
            <a:headEnd/>
            <a:tailEnd/>
          </a:ln>
        </p:spPr>
        <p:txBody>
          <a:bodyPr>
            <a:prstTxWarp prst="textNoShape">
              <a:avLst/>
            </a:prstTxWarp>
            <a:spAutoFit/>
          </a:bodyPr>
          <a:lstStyle/>
          <a:p>
            <a:r>
              <a:rPr lang="en-US" sz="2400"/>
              <a:t>but</a:t>
            </a:r>
          </a:p>
          <a:p>
            <a:r>
              <a:rPr lang="en-US" sz="2400"/>
              <a:t>and then</a:t>
            </a:r>
          </a:p>
          <a:p>
            <a:r>
              <a:rPr lang="en-US" sz="2400"/>
              <a:t>at first </a:t>
            </a:r>
          </a:p>
          <a:p>
            <a:r>
              <a:rPr lang="en-US" sz="2400"/>
              <a:t>however</a:t>
            </a:r>
          </a:p>
          <a:p>
            <a:r>
              <a:rPr lang="en-US" sz="2400"/>
              <a:t>often</a:t>
            </a:r>
          </a:p>
          <a:p>
            <a:r>
              <a:rPr lang="en-US" sz="2400"/>
              <a:t>later</a:t>
            </a:r>
          </a:p>
          <a:p>
            <a:r>
              <a:rPr lang="en-US" sz="2400"/>
              <a:t>perhaps</a:t>
            </a:r>
          </a:p>
          <a:p>
            <a:r>
              <a:rPr lang="en-US" sz="2400"/>
              <a:t>by the way</a:t>
            </a:r>
          </a:p>
          <a:p>
            <a:r>
              <a:rPr lang="en-US" sz="2400"/>
              <a:t>on the contrary</a:t>
            </a:r>
          </a:p>
          <a:p>
            <a:r>
              <a:rPr lang="en-US" sz="2400"/>
              <a:t>and </a:t>
            </a:r>
          </a:p>
          <a:p>
            <a:r>
              <a:rPr lang="en-US" sz="2400"/>
              <a:t>briefly</a:t>
            </a:r>
          </a:p>
        </p:txBody>
      </p:sp>
      <p:sp>
        <p:nvSpPr>
          <p:cNvPr id="226309" name="TextBox 7"/>
          <p:cNvSpPr txBox="1">
            <a:spLocks noChangeArrowheads="1"/>
          </p:cNvSpPr>
          <p:nvPr/>
        </p:nvSpPr>
        <p:spPr bwMode="auto">
          <a:xfrm>
            <a:off x="5562600" y="1905000"/>
            <a:ext cx="2438400" cy="4154488"/>
          </a:xfrm>
          <a:prstGeom prst="rect">
            <a:avLst/>
          </a:prstGeom>
          <a:noFill/>
          <a:ln w="9525">
            <a:noFill/>
            <a:miter lim="800000"/>
            <a:headEnd/>
            <a:tailEnd/>
          </a:ln>
        </p:spPr>
        <p:txBody>
          <a:bodyPr>
            <a:prstTxWarp prst="textNoShape">
              <a:avLst/>
            </a:prstTxWarp>
            <a:spAutoFit/>
          </a:bodyPr>
          <a:lstStyle/>
          <a:p>
            <a:r>
              <a:rPr lang="en-US" sz="2400"/>
              <a:t>also</a:t>
            </a:r>
          </a:p>
          <a:p>
            <a:r>
              <a:rPr lang="en-US" sz="2400"/>
              <a:t>still, always</a:t>
            </a:r>
          </a:p>
          <a:p>
            <a:r>
              <a:rPr lang="en-US" sz="2400"/>
              <a:t>as, like</a:t>
            </a:r>
          </a:p>
          <a:p>
            <a:r>
              <a:rPr lang="en-US" sz="2400"/>
              <a:t>for example</a:t>
            </a:r>
          </a:p>
          <a:p>
            <a:r>
              <a:rPr lang="en-US" sz="2400"/>
              <a:t>in this way</a:t>
            </a:r>
          </a:p>
          <a:p>
            <a:r>
              <a:rPr lang="en-US" sz="2400"/>
              <a:t>suddenly</a:t>
            </a:r>
          </a:p>
          <a:p>
            <a:r>
              <a:rPr lang="en-US" sz="2400"/>
              <a:t>because</a:t>
            </a:r>
          </a:p>
          <a:p>
            <a:r>
              <a:rPr lang="en-US" sz="2400"/>
              <a:t>especially</a:t>
            </a:r>
          </a:p>
          <a:p>
            <a:r>
              <a:rPr lang="en-US" sz="2400"/>
              <a:t>in any case</a:t>
            </a:r>
          </a:p>
          <a:p>
            <a:r>
              <a:rPr lang="en-US" sz="2400"/>
              <a:t>finally</a:t>
            </a:r>
          </a:p>
          <a:p>
            <a:r>
              <a:rPr lang="en-US" sz="2400"/>
              <a:t>now</a:t>
            </a:r>
          </a:p>
        </p:txBody>
      </p:sp>
      <p:pic>
        <p:nvPicPr>
          <p:cNvPr id="226311" name="Picture 8" descr="connecting.jpeg"/>
          <p:cNvPicPr>
            <a:picLocks noChangeAspect="1"/>
          </p:cNvPicPr>
          <p:nvPr/>
        </p:nvPicPr>
        <p:blipFill>
          <a:blip r:embed="rId3"/>
          <a:srcRect/>
          <a:stretch>
            <a:fillRect/>
          </a:stretch>
        </p:blipFill>
        <p:spPr bwMode="auto">
          <a:xfrm>
            <a:off x="477982" y="2640807"/>
            <a:ext cx="2228850" cy="23780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a:bodyPr>
          <a:lstStyle/>
          <a:p>
            <a:fld id="{74C2F60E-34D8-DD42-93FD-7BD7AE432328}" type="slidenum">
              <a:rPr lang="en-US"/>
              <a:pPr/>
              <a:t>13</a:t>
            </a:fld>
            <a:endParaRPr lang="en-US"/>
          </a:p>
        </p:txBody>
      </p:sp>
    </p:spTree>
    <p:extLst>
      <p:ext uri="{BB962C8B-B14F-4D97-AF65-F5344CB8AC3E}">
        <p14:creationId xmlns:p14="http://schemas.microsoft.com/office/powerpoint/2010/main" val="2209663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132388" y="3131992"/>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270919" y="2896419"/>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581400"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575136"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819400"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122984"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1" y="226219"/>
            <a:ext cx="7680614" cy="744389"/>
          </a:xfrm>
          <a:solidFill>
            <a:schemeClr val="accent1"/>
          </a:solidFill>
        </p:spPr>
        <p:txBody>
          <a:bodyPr>
            <a:noAutofit/>
          </a:bodyPr>
          <a:lstStyle/>
          <a:p>
            <a:pPr algn="ctr"/>
            <a:r>
              <a:rPr lang="en-US" sz="2800">
                <a:solidFill>
                  <a:schemeClr val="tx1"/>
                </a:solidFill>
              </a:rPr>
              <a:t>Inquiry informs each stage of the writing process</a:t>
            </a:r>
          </a:p>
        </p:txBody>
      </p:sp>
      <p:sp>
        <p:nvSpPr>
          <p:cNvPr id="16" name="Footer Placeholder 15"/>
          <p:cNvSpPr>
            <a:spLocks noGrp="1"/>
          </p:cNvSpPr>
          <p:nvPr>
            <p:ph type="ftr" sz="quarter" idx="11"/>
          </p:nvPr>
        </p:nvSpPr>
        <p:spPr/>
        <p:txBody>
          <a:bodyPr/>
          <a:lstStyle/>
          <a:p>
            <a:r>
              <a:rPr lang="en-US" smtClean="0"/>
              <a:t>Laura Terrill</a:t>
            </a:r>
            <a:endParaRPr lang="en-US"/>
          </a:p>
        </p:txBody>
      </p:sp>
      <p:sp>
        <p:nvSpPr>
          <p:cNvPr id="2" name="Slide Number Placeholder 1"/>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52437529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15636" y="347952"/>
            <a:ext cx="8298874" cy="594158"/>
          </a:xfrm>
          <a:prstGeom prst="rect">
            <a:avLst/>
          </a:prstGeom>
          <a:solidFill>
            <a:schemeClr val="accent1"/>
          </a:solidFill>
        </p:spPr>
        <p:txBody>
          <a:bodyPr anchor="ctr">
            <a:normAutofit fontScale="97500"/>
          </a:bodyPr>
          <a:lstStyle/>
          <a:p>
            <a:pPr algn="ctr" eaLnBrk="1" fontAlgn="auto" hangingPunct="1">
              <a:spcAft>
                <a:spcPts val="0"/>
              </a:spcAft>
              <a:defRPr/>
            </a:pPr>
            <a:r>
              <a:rPr lang="en-US" sz="3200">
                <a:solidFill>
                  <a:schemeClr val="tx1">
                    <a:lumMod val="95000"/>
                  </a:schemeClr>
                </a:solidFill>
                <a:latin typeface="+mj-lt"/>
                <a:ea typeface="+mj-ea"/>
                <a:cs typeface="+mj-cs"/>
              </a:rPr>
              <a:t>Ask the Questions — Write the Story</a:t>
            </a:r>
          </a:p>
        </p:txBody>
      </p:sp>
      <p:sp>
        <p:nvSpPr>
          <p:cNvPr id="117765"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F6686C10-0C90-1D40-86B1-B44EE29E37E1}" type="slidenum">
              <a:rPr lang="en-US">
                <a:latin typeface="Arial" pitchFamily="-103" charset="0"/>
                <a:ea typeface="ＭＳ Ｐゴシック" pitchFamily="-103" charset="-128"/>
                <a:cs typeface="ＭＳ Ｐゴシック" pitchFamily="-103" charset="-128"/>
              </a:rPr>
              <a:pPr/>
              <a:t>15</a:t>
            </a:fld>
            <a:endParaRPr lang="en-US">
              <a:latin typeface="Arial" pitchFamily="-103" charset="0"/>
              <a:ea typeface="ＭＳ Ｐゴシック" pitchFamily="-103" charset="-128"/>
              <a:cs typeface="ＭＳ Ｐゴシック" pitchFamily="-103" charset="-128"/>
            </a:endParaRPr>
          </a:p>
        </p:txBody>
      </p:sp>
      <p:sp>
        <p:nvSpPr>
          <p:cNvPr id="9" name="Footer Placeholder 8"/>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2464" y="1166688"/>
            <a:ext cx="6947187" cy="4631458"/>
          </a:xfrm>
          <a:prstGeom prst="rect">
            <a:avLst/>
          </a:prstGeom>
        </p:spPr>
      </p:pic>
      <p:sp>
        <p:nvSpPr>
          <p:cNvPr id="3" name="TextBox 2"/>
          <p:cNvSpPr txBox="1"/>
          <p:nvPr/>
        </p:nvSpPr>
        <p:spPr>
          <a:xfrm>
            <a:off x="805583" y="5880572"/>
            <a:ext cx="7600949" cy="923330"/>
          </a:xfrm>
          <a:prstGeom prst="rect">
            <a:avLst/>
          </a:prstGeom>
          <a:noFill/>
        </p:spPr>
        <p:txBody>
          <a:bodyPr wrap="square" rtlCol="0">
            <a:spAutoFit/>
          </a:bodyPr>
          <a:lstStyle/>
          <a:p>
            <a:pPr algn="ctr"/>
            <a:r>
              <a:rPr lang="en-US"/>
              <a:t>http://www.businessinsider.com/classrooms-in-countries-around-the-world-2015-9?r=UK&amp;IR=T/#these-students-attend-the-dante-alighieri-school-in-sao-paulo-brazil-the-countrys-largest-city-11</a:t>
            </a:r>
          </a:p>
        </p:txBody>
      </p:sp>
    </p:spTree>
    <p:extLst>
      <p:ext uri="{BB962C8B-B14F-4D97-AF65-F5344CB8AC3E}">
        <p14:creationId xmlns:p14="http://schemas.microsoft.com/office/powerpoint/2010/main" val="14587772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28650" y="118187"/>
            <a:ext cx="7886700" cy="1325563"/>
          </a:xfrm>
        </p:spPr>
        <p:txBody>
          <a:bodyPr/>
          <a:lstStyle/>
          <a:p>
            <a:pPr algn="ctr" eaLnBrk="1" hangingPunct="1"/>
            <a:r>
              <a:rPr lang="en-US">
                <a:solidFill>
                  <a:schemeClr val="tx1"/>
                </a:solidFill>
                <a:ea typeface="ＭＳ Ｐゴシック" pitchFamily="-1" charset="-128"/>
                <a:cs typeface="ＭＳ Ｐゴシック" pitchFamily="-1" charset="-128"/>
              </a:rPr>
              <a:t>Teammates Consult</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8499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42340" name="Text Box 4"/>
          <p:cNvSpPr txBox="1">
            <a:spLocks noChangeArrowheads="1"/>
          </p:cNvSpPr>
          <p:nvPr/>
        </p:nvSpPr>
        <p:spPr bwMode="auto">
          <a:xfrm>
            <a:off x="266700" y="5448300"/>
            <a:ext cx="8610600" cy="830997"/>
          </a:xfrm>
          <a:prstGeom prst="rect">
            <a:avLst/>
          </a:prstGeom>
          <a:noFill/>
          <a:ln w="9525">
            <a:noFill/>
            <a:miter lim="800000"/>
            <a:headEnd/>
            <a:tailEnd/>
          </a:ln>
        </p:spPr>
        <p:txBody>
          <a:bodyPr>
            <a:prstTxWarp prst="textNoShape">
              <a:avLst/>
            </a:prstTxWarp>
            <a:spAutoFit/>
          </a:bodyPr>
          <a:lstStyle/>
          <a:p>
            <a:pPr algn="ctr">
              <a:defRPr/>
            </a:pPr>
            <a:r>
              <a:rPr lang="en-US" sz="2400">
                <a:latin typeface="+mn-lt"/>
                <a:ea typeface="ＭＳ Ｐゴシック" charset="-128"/>
                <a:cs typeface="ＭＳ Ｐゴシック" charset="-128"/>
              </a:rPr>
              <a:t>Discuss with your group. Then, pick up a pen and write an </a:t>
            </a:r>
          </a:p>
          <a:p>
            <a:pPr algn="ctr">
              <a:defRPr/>
            </a:pPr>
            <a:r>
              <a:rPr lang="en-US" sz="2400">
                <a:latin typeface="+mn-lt"/>
                <a:ea typeface="ＭＳ Ｐゴシック" charset="-128"/>
                <a:cs typeface="ＭＳ Ｐゴシック" charset="-128"/>
              </a:rPr>
              <a:t>answer in your own words. </a:t>
            </a:r>
          </a:p>
        </p:txBody>
      </p:sp>
      <p:sp>
        <p:nvSpPr>
          <p:cNvPr id="142341" name="Text Box 7"/>
          <p:cNvSpPr txBox="1">
            <a:spLocks noChangeArrowheads="1"/>
          </p:cNvSpPr>
          <p:nvPr/>
        </p:nvSpPr>
        <p:spPr bwMode="auto">
          <a:xfrm>
            <a:off x="914400" y="4717276"/>
            <a:ext cx="7315200" cy="523220"/>
          </a:xfrm>
          <a:prstGeom prst="rect">
            <a:avLst/>
          </a:prstGeom>
          <a:solidFill>
            <a:schemeClr val="accent1"/>
          </a:solidFill>
          <a:ln w="9525">
            <a:noFill/>
            <a:miter lim="800000"/>
            <a:headEnd/>
            <a:tailEnd/>
          </a:ln>
        </p:spPr>
        <p:txBody>
          <a:bodyPr>
            <a:prstTxWarp prst="textNoShape">
              <a:avLst/>
            </a:prstTxWarp>
            <a:spAutoFit/>
          </a:bodyPr>
          <a:lstStyle/>
          <a:p>
            <a:pPr algn="ctr">
              <a:defRPr/>
            </a:pPr>
            <a:r>
              <a:rPr lang="en-US" sz="2800" i="1">
                <a:latin typeface="+mn-lt"/>
                <a:ea typeface="ＭＳ Ｐゴシック" charset="-128"/>
                <a:cs typeface="ＭＳ Ｐゴシック" charset="-128"/>
              </a:rPr>
              <a:t>Why should we preserve world heritage sites?</a:t>
            </a:r>
            <a:endParaRPr lang="en-US" sz="2800">
              <a:latin typeface="+mn-lt"/>
              <a:ea typeface="ＭＳ Ｐゴシック" charset="-128"/>
              <a:cs typeface="ＭＳ Ｐゴシック" charset="-12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1" y="2134862"/>
            <a:ext cx="2928776" cy="160610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2667" y="2134862"/>
            <a:ext cx="3008932" cy="169252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9960" y="1380924"/>
            <a:ext cx="2884081" cy="3200400"/>
          </a:xfrm>
          <a:prstGeom prst="rect">
            <a:avLst/>
          </a:prstGeom>
        </p:spPr>
      </p:pic>
    </p:spTree>
    <p:extLst>
      <p:ext uri="{BB962C8B-B14F-4D97-AF65-F5344CB8AC3E}">
        <p14:creationId xmlns:p14="http://schemas.microsoft.com/office/powerpoint/2010/main" val="1107393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3"/>
          <p:cNvSpPr>
            <a:spLocks noGrp="1"/>
          </p:cNvSpPr>
          <p:nvPr>
            <p:ph type="title"/>
          </p:nvPr>
        </p:nvSpPr>
        <p:spPr>
          <a:xfrm>
            <a:off x="628650" y="365127"/>
            <a:ext cx="7886700" cy="787398"/>
          </a:xfrm>
          <a:solidFill>
            <a:schemeClr val="accent1"/>
          </a:solidFill>
        </p:spPr>
        <p:txBody>
          <a:bodyPr/>
          <a:lstStyle/>
          <a:p>
            <a:pPr algn="ctr"/>
            <a:r>
              <a:rPr lang="en-US">
                <a:solidFill>
                  <a:schemeClr val="tx1"/>
                </a:solidFill>
                <a:ea typeface="ＭＳ Ｐゴシック" pitchFamily="-112" charset="-128"/>
                <a:cs typeface="ＭＳ Ｐゴシック" pitchFamily="-112" charset="-128"/>
              </a:rPr>
              <a:t>Expand a Headline</a:t>
            </a:r>
          </a:p>
        </p:txBody>
      </p:sp>
      <p:sp>
        <p:nvSpPr>
          <p:cNvPr id="245764" name="Footer Placeholder 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sp>
        <p:nvSpPr>
          <p:cNvPr id="245763" name="Content Placeholder 4"/>
          <p:cNvSpPr>
            <a:spLocks noGrp="1"/>
          </p:cNvSpPr>
          <p:nvPr>
            <p:ph idx="4294967295"/>
          </p:nvPr>
        </p:nvSpPr>
        <p:spPr>
          <a:xfrm>
            <a:off x="739486" y="1738746"/>
            <a:ext cx="3749387" cy="2140528"/>
          </a:xfrm>
        </p:spPr>
        <p:txBody>
          <a:bodyPr>
            <a:normAutofit/>
          </a:bodyPr>
          <a:lstStyle/>
          <a:p>
            <a:pPr marL="0" indent="0" algn="ctr">
              <a:buFont typeface="Georgia" pitchFamily="-112" charset="0"/>
              <a:buNone/>
            </a:pPr>
            <a:r>
              <a:rPr lang="en-US" sz="2800" b="1" smtClean="0">
                <a:ea typeface="ＭＳ Ｐゴシック" pitchFamily="-112" charset="-128"/>
                <a:cs typeface="ＭＳ Ｐゴシック" pitchFamily="-112" charset="-128"/>
              </a:rPr>
              <a:t>Ce couple de retraités achète une maison et tombe sur un vrai trésor enfui dans sa grange</a:t>
            </a:r>
            <a:endParaRPr lang="en-US" sz="2800" smtClean="0">
              <a:ea typeface="ＭＳ Ｐゴシック" pitchFamily="-112" charset="-128"/>
              <a:cs typeface="ＭＳ Ｐゴシック" pitchFamily="-112" charset="-128"/>
            </a:endParaRPr>
          </a:p>
        </p:txBody>
      </p:sp>
      <p:pic>
        <p:nvPicPr>
          <p:cNvPr id="245765" name="Picture 5" descr="image00222153.jpg"/>
          <p:cNvPicPr>
            <a:picLocks noChangeAspect="1"/>
          </p:cNvPicPr>
          <p:nvPr/>
        </p:nvPicPr>
        <p:blipFill>
          <a:blip r:embed="rId2"/>
          <a:srcRect/>
          <a:stretch>
            <a:fillRect/>
          </a:stretch>
        </p:blipFill>
        <p:spPr bwMode="auto">
          <a:xfrm>
            <a:off x="4938713" y="1714500"/>
            <a:ext cx="3900487" cy="3743325"/>
          </a:xfrm>
          <a:prstGeom prst="rect">
            <a:avLst/>
          </a:prstGeom>
          <a:noFill/>
          <a:ln w="9525">
            <a:noFill/>
            <a:miter lim="800000"/>
            <a:headEnd/>
            <a:tailEnd/>
          </a:ln>
        </p:spPr>
      </p:pic>
      <p:sp>
        <p:nvSpPr>
          <p:cNvPr id="245766" name="TextBox 6"/>
          <p:cNvSpPr txBox="1">
            <a:spLocks noChangeArrowheads="1"/>
          </p:cNvSpPr>
          <p:nvPr/>
        </p:nvSpPr>
        <p:spPr bwMode="auto">
          <a:xfrm>
            <a:off x="3048000" y="6019800"/>
            <a:ext cx="5680075" cy="523875"/>
          </a:xfrm>
          <a:prstGeom prst="rect">
            <a:avLst/>
          </a:prstGeom>
          <a:noFill/>
          <a:ln w="9525">
            <a:noFill/>
            <a:miter lim="800000"/>
            <a:headEnd/>
            <a:tailEnd/>
          </a:ln>
        </p:spPr>
        <p:txBody>
          <a:bodyPr>
            <a:prstTxWarp prst="textNoShape">
              <a:avLst/>
            </a:prstTxWarp>
            <a:spAutoFit/>
          </a:bodyPr>
          <a:lstStyle/>
          <a:p>
            <a:pPr algn="r"/>
            <a:r>
              <a:rPr lang="en-US" sz="1400"/>
              <a:t>http://www.actupus.com/ce-couple-de-retraites-achetent-une-maison-et-tombent-sur-un-vrai-tresor-enfui-dans-leur-grange/</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17</a:t>
            </a:fld>
            <a:endParaRPr lang="en-US"/>
          </a:p>
        </p:txBody>
      </p:sp>
      <p:sp>
        <p:nvSpPr>
          <p:cNvPr id="8" name="Content Placeholder 4"/>
          <p:cNvSpPr txBox="1">
            <a:spLocks/>
          </p:cNvSpPr>
          <p:nvPr/>
        </p:nvSpPr>
        <p:spPr>
          <a:xfrm>
            <a:off x="811356" y="4488007"/>
            <a:ext cx="3605646" cy="96981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Georgia" pitchFamily="-112" charset="0"/>
              <a:buNone/>
            </a:pPr>
            <a:r>
              <a:rPr lang="en-US" sz="2000" b="1" i="1" smtClean="0">
                <a:ea typeface="ＭＳ Ｐゴシック" pitchFamily="-112" charset="-128"/>
                <a:cs typeface="ＭＳ Ｐゴシック" pitchFamily="-112" charset="-128"/>
              </a:rPr>
              <a:t>This retired couple buys a house and falls upon a true treasure hidden in the barn.</a:t>
            </a:r>
            <a:endParaRPr lang="en-US" sz="2000" i="1" smtClean="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272563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Footer Placeholder 3"/>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pic>
        <p:nvPicPr>
          <p:cNvPr id="246787" name="Picture 6" descr="image0033374.jpg"/>
          <p:cNvPicPr>
            <a:picLocks noChangeAspect="1"/>
          </p:cNvPicPr>
          <p:nvPr/>
        </p:nvPicPr>
        <p:blipFill>
          <a:blip r:embed="rId2"/>
          <a:srcRect/>
          <a:stretch>
            <a:fillRect/>
          </a:stretch>
        </p:blipFill>
        <p:spPr bwMode="auto">
          <a:xfrm>
            <a:off x="352425" y="1712913"/>
            <a:ext cx="3900488" cy="3714750"/>
          </a:xfrm>
          <a:prstGeom prst="rect">
            <a:avLst/>
          </a:prstGeom>
          <a:noFill/>
          <a:ln w="9525">
            <a:noFill/>
            <a:miter lim="800000"/>
            <a:headEnd/>
            <a:tailEnd/>
          </a:ln>
        </p:spPr>
      </p:pic>
      <p:pic>
        <p:nvPicPr>
          <p:cNvPr id="246788" name="Picture 7" descr="image0077798.jpg"/>
          <p:cNvPicPr>
            <a:picLocks noChangeAspect="1"/>
          </p:cNvPicPr>
          <p:nvPr/>
        </p:nvPicPr>
        <p:blipFill>
          <a:blip r:embed="rId3"/>
          <a:srcRect/>
          <a:stretch>
            <a:fillRect/>
          </a:stretch>
        </p:blipFill>
        <p:spPr bwMode="auto">
          <a:xfrm>
            <a:off x="4638675" y="1689100"/>
            <a:ext cx="3935413" cy="366712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normAutofit/>
          </a:bodyPr>
          <a:lstStyle/>
          <a:p>
            <a:fld id="{74C2F60E-34D8-DD42-93FD-7BD7AE432328}" type="slidenum">
              <a:rPr lang="en-US"/>
              <a:pPr/>
              <a:t>18</a:t>
            </a:fld>
            <a:endParaRPr lang="en-US"/>
          </a:p>
        </p:txBody>
      </p:sp>
    </p:spTree>
    <p:extLst>
      <p:ext uri="{BB962C8B-B14F-4D97-AF65-F5344CB8AC3E}">
        <p14:creationId xmlns:p14="http://schemas.microsoft.com/office/powerpoint/2010/main" val="1187927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365126"/>
            <a:ext cx="7886700" cy="1325563"/>
          </a:xfrm>
        </p:spPr>
        <p:txBody>
          <a:bodyPr/>
          <a:lstStyle/>
          <a:p>
            <a:pPr algn="ctr"/>
            <a:r>
              <a:rPr lang="en-US"/>
              <a:t>Analyze an Image</a:t>
            </a:r>
          </a:p>
        </p:txBody>
      </p:sp>
      <p:sp>
        <p:nvSpPr>
          <p:cNvPr id="2" name="Footer Placeholder 1"/>
          <p:cNvSpPr>
            <a:spLocks noGrp="1"/>
          </p:cNvSpPr>
          <p:nvPr>
            <p:ph type="ftr" sz="quarter" idx="11"/>
          </p:nvPr>
        </p:nvSpPr>
        <p:spPr/>
        <p:txBody>
          <a:bodyPr/>
          <a:lstStyle/>
          <a:p>
            <a:r>
              <a:rPr lang="en-US" smtClean="0"/>
              <a:t>Laura Terrill</a:t>
            </a:r>
            <a:endParaRPr lang="en-US"/>
          </a:p>
        </p:txBody>
      </p:sp>
      <p:pic>
        <p:nvPicPr>
          <p:cNvPr id="68610" name="Picture 2" descr="guernica"/>
          <p:cNvPicPr>
            <a:picLocks noGrp="1" noChangeAspect="1" noChangeArrowheads="1"/>
          </p:cNvPicPr>
          <p:nvPr>
            <p:ph idx="4294967295"/>
          </p:nvPr>
        </p:nvPicPr>
        <p:blipFill>
          <a:blip r:embed="rId3"/>
          <a:srcRect/>
          <a:stretch>
            <a:fillRect/>
          </a:stretch>
        </p:blipFill>
        <p:spPr>
          <a:xfrm>
            <a:off x="685800" y="2139950"/>
            <a:ext cx="7772400" cy="3775075"/>
          </a:xfrm>
        </p:spPr>
      </p:pic>
      <p:sp>
        <p:nvSpPr>
          <p:cNvPr id="68611" name="Rectangle 4"/>
          <p:cNvSpPr>
            <a:spLocks noChangeArrowheads="1"/>
          </p:cNvSpPr>
          <p:nvPr/>
        </p:nvSpPr>
        <p:spPr bwMode="auto">
          <a:xfrm>
            <a:off x="3124200" y="4253349"/>
            <a:ext cx="26670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68612" name="Rectangle 5"/>
          <p:cNvSpPr>
            <a:spLocks noChangeArrowheads="1"/>
          </p:cNvSpPr>
          <p:nvPr/>
        </p:nvSpPr>
        <p:spPr bwMode="auto">
          <a:xfrm>
            <a:off x="3124200" y="2424549"/>
            <a:ext cx="26670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68613" name="Rectangle 6"/>
          <p:cNvSpPr>
            <a:spLocks noChangeArrowheads="1"/>
          </p:cNvSpPr>
          <p:nvPr/>
        </p:nvSpPr>
        <p:spPr bwMode="auto">
          <a:xfrm>
            <a:off x="5867400" y="2424549"/>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68614" name="Rectangle 7"/>
          <p:cNvSpPr>
            <a:spLocks noChangeArrowheads="1"/>
          </p:cNvSpPr>
          <p:nvPr/>
        </p:nvSpPr>
        <p:spPr bwMode="auto">
          <a:xfrm>
            <a:off x="5867400" y="4253349"/>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68615" name="Rectangle 8"/>
          <p:cNvSpPr>
            <a:spLocks noChangeArrowheads="1"/>
          </p:cNvSpPr>
          <p:nvPr/>
        </p:nvSpPr>
        <p:spPr bwMode="auto">
          <a:xfrm>
            <a:off x="685800" y="4253349"/>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40280160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p:cNvSpPr txBox="1">
            <a:spLocks noChangeArrowheads="1"/>
          </p:cNvSpPr>
          <p:nvPr/>
        </p:nvSpPr>
        <p:spPr bwMode="auto">
          <a:xfrm>
            <a:off x="3792411" y="1614241"/>
            <a:ext cx="4908189" cy="3539431"/>
          </a:xfrm>
          <a:prstGeom prst="rect">
            <a:avLst/>
          </a:prstGeom>
          <a:noFill/>
          <a:ln w="9525">
            <a:noFill/>
            <a:miter lim="800000"/>
            <a:headEnd/>
            <a:tailEnd/>
          </a:ln>
        </p:spPr>
        <p:txBody>
          <a:bodyPr wrap="none">
            <a:prstTxWarp prst="textNoShape">
              <a:avLst/>
            </a:prstTxWarp>
            <a:spAutoFit/>
          </a:bodyPr>
          <a:lstStyle/>
          <a:p>
            <a:pPr algn="ctr"/>
            <a:r>
              <a:rPr lang="en-US" sz="2800"/>
              <a:t>Everyone has the capacity </a:t>
            </a:r>
          </a:p>
          <a:p>
            <a:pPr algn="ctr"/>
            <a:r>
              <a:rPr lang="en-US" sz="2800"/>
              <a:t>to write, </a:t>
            </a:r>
          </a:p>
          <a:p>
            <a:pPr algn="ctr"/>
            <a:r>
              <a:rPr lang="en-US" sz="2800"/>
              <a:t>writing can be taught, </a:t>
            </a:r>
          </a:p>
          <a:p>
            <a:pPr algn="ctr"/>
            <a:r>
              <a:rPr lang="en-US" sz="2800"/>
              <a:t>and teachers can help students</a:t>
            </a:r>
          </a:p>
          <a:p>
            <a:pPr algn="ctr"/>
            <a:r>
              <a:rPr lang="en-US" sz="2800"/>
              <a:t>become better writers.</a:t>
            </a:r>
          </a:p>
          <a:p>
            <a:pPr algn="ctr"/>
            <a:endParaRPr lang="en-US" sz="2800"/>
          </a:p>
          <a:p>
            <a:pPr algn="ctr"/>
            <a:r>
              <a:rPr lang="en-US" sz="2800"/>
              <a:t>People learn to write</a:t>
            </a:r>
          </a:p>
          <a:p>
            <a:pPr algn="ctr"/>
            <a:r>
              <a:rPr lang="en-US" sz="2800"/>
              <a:t>by writing.</a:t>
            </a:r>
          </a:p>
        </p:txBody>
      </p:sp>
      <p:sp>
        <p:nvSpPr>
          <p:cNvPr id="37891" name="Text Box 6"/>
          <p:cNvSpPr txBox="1">
            <a:spLocks noChangeArrowheads="1"/>
          </p:cNvSpPr>
          <p:nvPr/>
        </p:nvSpPr>
        <p:spPr bwMode="auto">
          <a:xfrm>
            <a:off x="4845304" y="5517804"/>
            <a:ext cx="3495134" cy="592050"/>
          </a:xfrm>
          <a:prstGeom prst="rect">
            <a:avLst/>
          </a:prstGeom>
          <a:noFill/>
          <a:ln w="9525">
            <a:noFill/>
            <a:miter lim="800000"/>
            <a:headEnd/>
            <a:tailEnd/>
          </a:ln>
        </p:spPr>
        <p:txBody>
          <a:bodyPr wrap="square">
            <a:prstTxWarp prst="textNoShape">
              <a:avLst/>
            </a:prstTxWarp>
            <a:spAutoFit/>
          </a:bodyPr>
          <a:lstStyle/>
          <a:p>
            <a:pPr algn="r"/>
            <a:r>
              <a:rPr lang="en-US"/>
              <a:t> </a:t>
            </a:r>
            <a:r>
              <a:rPr lang="en-US" sz="1400" i="1"/>
              <a:t>- NCTE Beliefs about the teaching of writing</a:t>
            </a:r>
          </a:p>
          <a:p>
            <a:pPr algn="r"/>
            <a:r>
              <a:rPr lang="en-US" sz="1400" i="1"/>
              <a:t>     		         November, 2004</a:t>
            </a:r>
          </a:p>
        </p:txBody>
      </p:sp>
      <p:sp>
        <p:nvSpPr>
          <p:cNvPr id="5" name="Footer Placeholder 4"/>
          <p:cNvSpPr>
            <a:spLocks noGrp="1"/>
          </p:cNvSpPr>
          <p:nvPr>
            <p:ph type="ftr" sz="quarter" idx="11"/>
          </p:nvPr>
        </p:nvSpPr>
        <p:spPr/>
        <p:txBody>
          <a:bodyPr/>
          <a:lstStyle/>
          <a:p>
            <a:r>
              <a:rPr lang="en-US" smtClean="0"/>
              <a:t>Laura Terrill</a:t>
            </a: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92" y="1250110"/>
            <a:ext cx="2995438" cy="4267694"/>
          </a:xfrm>
          <a:prstGeom prst="rect">
            <a:avLst/>
          </a:prstGeom>
        </p:spPr>
      </p:pic>
    </p:spTree>
    <p:extLst>
      <p:ext uri="{BB962C8B-B14F-4D97-AF65-F5344CB8AC3E}">
        <p14:creationId xmlns:p14="http://schemas.microsoft.com/office/powerpoint/2010/main" val="158282396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guernica"/>
          <p:cNvPicPr>
            <a:picLocks noGrp="1" noChangeAspect="1" noChangeArrowheads="1"/>
          </p:cNvPicPr>
          <p:nvPr>
            <p:ph idx="4294967295"/>
          </p:nvPr>
        </p:nvPicPr>
        <p:blipFill>
          <a:blip r:embed="rId3"/>
          <a:srcRect/>
          <a:stretch>
            <a:fillRect/>
          </a:stretch>
        </p:blipFill>
        <p:spPr>
          <a:xfrm>
            <a:off x="609600" y="1392238"/>
            <a:ext cx="7772400" cy="3775075"/>
          </a:xfrm>
        </p:spPr>
      </p:pic>
      <p:sp>
        <p:nvSpPr>
          <p:cNvPr id="1035267" name="Rectangle 3"/>
          <p:cNvSpPr>
            <a:spLocks noChangeArrowheads="1"/>
          </p:cNvSpPr>
          <p:nvPr/>
        </p:nvSpPr>
        <p:spPr bwMode="auto">
          <a:xfrm>
            <a:off x="6858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0660" name="Rectangle 4"/>
          <p:cNvSpPr>
            <a:spLocks noChangeArrowheads="1"/>
          </p:cNvSpPr>
          <p:nvPr/>
        </p:nvSpPr>
        <p:spPr bwMode="auto">
          <a:xfrm>
            <a:off x="3124200" y="3505200"/>
            <a:ext cx="26670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0661" name="Rectangle 5"/>
          <p:cNvSpPr>
            <a:spLocks noChangeArrowheads="1"/>
          </p:cNvSpPr>
          <p:nvPr/>
        </p:nvSpPr>
        <p:spPr bwMode="auto">
          <a:xfrm>
            <a:off x="3124200" y="1676400"/>
            <a:ext cx="26670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0662" name="Rectangle 6"/>
          <p:cNvSpPr>
            <a:spLocks noChangeArrowheads="1"/>
          </p:cNvSpPr>
          <p:nvPr/>
        </p:nvSpPr>
        <p:spPr bwMode="auto">
          <a:xfrm>
            <a:off x="59436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0663" name="Rectangle 8"/>
          <p:cNvSpPr>
            <a:spLocks noChangeArrowheads="1"/>
          </p:cNvSpPr>
          <p:nvPr/>
        </p:nvSpPr>
        <p:spPr bwMode="auto">
          <a:xfrm>
            <a:off x="6858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2387344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5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26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guernica"/>
          <p:cNvPicPr>
            <a:picLocks noGrp="1" noChangeAspect="1" noChangeArrowheads="1"/>
          </p:cNvPicPr>
          <p:nvPr>
            <p:ph idx="4294967295"/>
          </p:nvPr>
        </p:nvPicPr>
        <p:blipFill>
          <a:blip r:embed="rId3"/>
          <a:srcRect/>
          <a:stretch>
            <a:fillRect/>
          </a:stretch>
        </p:blipFill>
        <p:spPr>
          <a:xfrm>
            <a:off x="762000" y="1392238"/>
            <a:ext cx="7772400" cy="3775075"/>
          </a:xfrm>
        </p:spPr>
      </p:pic>
      <p:sp>
        <p:nvSpPr>
          <p:cNvPr id="1036291" name="Rectangle 3"/>
          <p:cNvSpPr>
            <a:spLocks noChangeArrowheads="1"/>
          </p:cNvSpPr>
          <p:nvPr/>
        </p:nvSpPr>
        <p:spPr bwMode="auto">
          <a:xfrm>
            <a:off x="8382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2708" name="Rectangle 4"/>
          <p:cNvSpPr>
            <a:spLocks noChangeArrowheads="1"/>
          </p:cNvSpPr>
          <p:nvPr/>
        </p:nvSpPr>
        <p:spPr bwMode="auto">
          <a:xfrm>
            <a:off x="3429000" y="3505200"/>
            <a:ext cx="25908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2709" name="Rectangle 6"/>
          <p:cNvSpPr>
            <a:spLocks noChangeArrowheads="1"/>
          </p:cNvSpPr>
          <p:nvPr/>
        </p:nvSpPr>
        <p:spPr bwMode="auto">
          <a:xfrm>
            <a:off x="60960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2710" name="Rectangle 7"/>
          <p:cNvSpPr>
            <a:spLocks noChangeArrowheads="1"/>
          </p:cNvSpPr>
          <p:nvPr/>
        </p:nvSpPr>
        <p:spPr bwMode="auto">
          <a:xfrm>
            <a:off x="60960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2711" name="Rectangle 8"/>
          <p:cNvSpPr>
            <a:spLocks noChangeArrowheads="1"/>
          </p:cNvSpPr>
          <p:nvPr/>
        </p:nvSpPr>
        <p:spPr bwMode="auto">
          <a:xfrm>
            <a:off x="8382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3919505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6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629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guernica"/>
          <p:cNvPicPr>
            <a:picLocks noGrp="1" noChangeAspect="1" noChangeArrowheads="1"/>
          </p:cNvPicPr>
          <p:nvPr>
            <p:ph idx="4294967295"/>
          </p:nvPr>
        </p:nvPicPr>
        <p:blipFill>
          <a:blip r:embed="rId3"/>
          <a:srcRect/>
          <a:stretch>
            <a:fillRect/>
          </a:stretch>
        </p:blipFill>
        <p:spPr>
          <a:xfrm>
            <a:off x="685800" y="1392238"/>
            <a:ext cx="7772400" cy="3775075"/>
          </a:xfrm>
        </p:spPr>
      </p:pic>
      <p:sp>
        <p:nvSpPr>
          <p:cNvPr id="1037315" name="Rectangle 3"/>
          <p:cNvSpPr>
            <a:spLocks noChangeArrowheads="1"/>
          </p:cNvSpPr>
          <p:nvPr/>
        </p:nvSpPr>
        <p:spPr bwMode="auto">
          <a:xfrm>
            <a:off x="762000" y="1676400"/>
            <a:ext cx="2362200" cy="1752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4756" name="Rectangle 5"/>
          <p:cNvSpPr>
            <a:spLocks noChangeArrowheads="1"/>
          </p:cNvSpPr>
          <p:nvPr/>
        </p:nvSpPr>
        <p:spPr bwMode="auto">
          <a:xfrm>
            <a:off x="3352800" y="1676400"/>
            <a:ext cx="2667000" cy="1752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4757" name="Rectangle 6"/>
          <p:cNvSpPr>
            <a:spLocks noChangeArrowheads="1"/>
          </p:cNvSpPr>
          <p:nvPr/>
        </p:nvSpPr>
        <p:spPr bwMode="auto">
          <a:xfrm>
            <a:off x="6096000" y="1676400"/>
            <a:ext cx="2362200" cy="1752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4758" name="Rectangle 7"/>
          <p:cNvSpPr>
            <a:spLocks noChangeArrowheads="1"/>
          </p:cNvSpPr>
          <p:nvPr/>
        </p:nvSpPr>
        <p:spPr bwMode="auto">
          <a:xfrm>
            <a:off x="6096000" y="3505200"/>
            <a:ext cx="2362200" cy="15240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74759" name="Rectangle 8"/>
          <p:cNvSpPr>
            <a:spLocks noChangeArrowheads="1"/>
          </p:cNvSpPr>
          <p:nvPr/>
        </p:nvSpPr>
        <p:spPr bwMode="auto">
          <a:xfrm>
            <a:off x="762000" y="3505200"/>
            <a:ext cx="2362200" cy="15240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7286979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7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73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guernica"/>
          <p:cNvPicPr>
            <a:picLocks noGrp="1" noChangeAspect="1" noChangeArrowheads="1"/>
          </p:cNvPicPr>
          <p:nvPr>
            <p:ph idx="4294967295"/>
          </p:nvPr>
        </p:nvPicPr>
        <p:blipFill>
          <a:blip r:embed="rId3"/>
          <a:srcRect/>
          <a:stretch>
            <a:fillRect/>
          </a:stretch>
        </p:blipFill>
        <p:spPr>
          <a:xfrm>
            <a:off x="762000" y="1392238"/>
            <a:ext cx="7772400" cy="3775075"/>
          </a:xfrm>
        </p:spPr>
      </p:pic>
      <p:sp>
        <p:nvSpPr>
          <p:cNvPr id="1038339" name="Rectangle 3"/>
          <p:cNvSpPr>
            <a:spLocks noChangeArrowheads="1"/>
          </p:cNvSpPr>
          <p:nvPr/>
        </p:nvSpPr>
        <p:spPr bwMode="auto">
          <a:xfrm>
            <a:off x="9144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6804" name="Rectangle 4"/>
          <p:cNvSpPr>
            <a:spLocks noChangeArrowheads="1"/>
          </p:cNvSpPr>
          <p:nvPr/>
        </p:nvSpPr>
        <p:spPr bwMode="auto">
          <a:xfrm>
            <a:off x="3352800" y="3505200"/>
            <a:ext cx="26670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6805" name="Rectangle 5"/>
          <p:cNvSpPr>
            <a:spLocks noChangeArrowheads="1"/>
          </p:cNvSpPr>
          <p:nvPr/>
        </p:nvSpPr>
        <p:spPr bwMode="auto">
          <a:xfrm>
            <a:off x="3352800" y="1676400"/>
            <a:ext cx="26670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6806" name="Rectangle 7"/>
          <p:cNvSpPr>
            <a:spLocks noChangeArrowheads="1"/>
          </p:cNvSpPr>
          <p:nvPr/>
        </p:nvSpPr>
        <p:spPr bwMode="auto">
          <a:xfrm>
            <a:off x="60960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6807" name="Rectangle 8"/>
          <p:cNvSpPr>
            <a:spLocks noChangeArrowheads="1"/>
          </p:cNvSpPr>
          <p:nvPr/>
        </p:nvSpPr>
        <p:spPr bwMode="auto">
          <a:xfrm>
            <a:off x="9144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2219688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8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83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guernica"/>
          <p:cNvPicPr>
            <a:picLocks noGrp="1" noChangeAspect="1" noChangeArrowheads="1"/>
          </p:cNvPicPr>
          <p:nvPr>
            <p:ph idx="4294967295"/>
          </p:nvPr>
        </p:nvPicPr>
        <p:blipFill>
          <a:blip r:embed="rId3"/>
          <a:srcRect/>
          <a:stretch>
            <a:fillRect/>
          </a:stretch>
        </p:blipFill>
        <p:spPr>
          <a:xfrm>
            <a:off x="762000" y="1392238"/>
            <a:ext cx="7772400" cy="3775075"/>
          </a:xfrm>
        </p:spPr>
      </p:pic>
      <p:sp>
        <p:nvSpPr>
          <p:cNvPr id="1034243" name="Rectangle 3"/>
          <p:cNvSpPr>
            <a:spLocks noChangeArrowheads="1"/>
          </p:cNvSpPr>
          <p:nvPr/>
        </p:nvSpPr>
        <p:spPr bwMode="auto">
          <a:xfrm>
            <a:off x="8382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8852" name="Rectangle 4"/>
          <p:cNvSpPr>
            <a:spLocks noChangeArrowheads="1"/>
          </p:cNvSpPr>
          <p:nvPr/>
        </p:nvSpPr>
        <p:spPr bwMode="auto">
          <a:xfrm>
            <a:off x="3352800" y="3505200"/>
            <a:ext cx="26670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8853" name="Rectangle 5"/>
          <p:cNvSpPr>
            <a:spLocks noChangeArrowheads="1"/>
          </p:cNvSpPr>
          <p:nvPr/>
        </p:nvSpPr>
        <p:spPr bwMode="auto">
          <a:xfrm>
            <a:off x="3352800" y="1676400"/>
            <a:ext cx="26670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8854" name="Rectangle 6"/>
          <p:cNvSpPr>
            <a:spLocks noChangeArrowheads="1"/>
          </p:cNvSpPr>
          <p:nvPr/>
        </p:nvSpPr>
        <p:spPr bwMode="auto">
          <a:xfrm>
            <a:off x="6096000" y="1676400"/>
            <a:ext cx="2362200" cy="17526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78855" name="Rectangle 7"/>
          <p:cNvSpPr>
            <a:spLocks noChangeArrowheads="1"/>
          </p:cNvSpPr>
          <p:nvPr/>
        </p:nvSpPr>
        <p:spPr bwMode="auto">
          <a:xfrm>
            <a:off x="6096000" y="3505200"/>
            <a:ext cx="2362200" cy="1524000"/>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0117698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4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guernica"/>
          <p:cNvPicPr>
            <a:picLocks noGrp="1" noChangeAspect="1" noChangeArrowheads="1"/>
          </p:cNvPicPr>
          <p:nvPr>
            <p:ph idx="4294967295"/>
          </p:nvPr>
        </p:nvPicPr>
        <p:blipFill>
          <a:blip r:embed="rId3"/>
          <a:srcRect/>
          <a:stretch>
            <a:fillRect/>
          </a:stretch>
        </p:blipFill>
        <p:spPr>
          <a:xfrm>
            <a:off x="685800" y="1371600"/>
            <a:ext cx="7772400" cy="3775075"/>
          </a:xfrm>
        </p:spPr>
      </p:pic>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91233071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3074" name="Group 66"/>
          <p:cNvGraphicFramePr>
            <a:graphicFrameLocks noGrp="1"/>
          </p:cNvGraphicFramePr>
          <p:nvPr>
            <p:extLst>
              <p:ext uri="{D42A27DB-BD31-4B8C-83A1-F6EECF244321}">
                <p14:modId xmlns:p14="http://schemas.microsoft.com/office/powerpoint/2010/main" val="1834874179"/>
              </p:ext>
            </p:extLst>
          </p:nvPr>
        </p:nvGraphicFramePr>
        <p:xfrm>
          <a:off x="381000" y="1745667"/>
          <a:ext cx="8305800" cy="4620454"/>
        </p:xfrm>
        <a:graphic>
          <a:graphicData uri="http://schemas.openxmlformats.org/drawingml/2006/table">
            <a:tbl>
              <a:tblPr>
                <a:tableStyleId>{69CF1AB2-1976-4502-BF36-3FF5EA218861}</a:tableStyleId>
              </a:tblPr>
              <a:tblGrid>
                <a:gridCol w="1890713"/>
                <a:gridCol w="1890712"/>
                <a:gridCol w="2222500"/>
                <a:gridCol w="2301875"/>
              </a:tblGrid>
              <a:tr h="20093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Role</a:t>
                      </a:r>
                      <a:endParaRPr kumimoji="0" lang="en-US" sz="2400" b="1" i="0" u="none" strike="noStrike" cap="none" normalizeH="0" baseline="0">
                        <a:ln>
                          <a:noFill/>
                        </a:ln>
                        <a:solidFill>
                          <a:srgbClr val="406F8D"/>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Audience</a:t>
                      </a:r>
                      <a:endParaRPr kumimoji="0" lang="en-US" sz="2400" b="1" i="0" u="none" strike="noStrike" cap="none" normalizeH="0" baseline="0">
                        <a:ln>
                          <a:noFill/>
                        </a:ln>
                        <a:solidFill>
                          <a:srgbClr val="406F8D"/>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Format </a:t>
                      </a:r>
                      <a:endParaRPr kumimoji="0" lang="en-US" sz="2400" b="1" i="0" u="none" strike="noStrike" cap="none" normalizeH="0" baseline="0">
                        <a:ln>
                          <a:noFill/>
                        </a:ln>
                        <a:solidFill>
                          <a:srgbClr val="406F8D"/>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Topic</a:t>
                      </a:r>
                      <a:endParaRPr kumimoji="0" lang="en-US" sz="2400" b="1" i="0" u="none" strike="noStrike" cap="none" normalizeH="0" baseline="0">
                        <a:ln>
                          <a:noFill/>
                        </a:ln>
                        <a:solidFill>
                          <a:srgbClr val="406F8D"/>
                        </a:solidFill>
                        <a:effectLst/>
                        <a:latin typeface="+mn-lt"/>
                        <a:ea typeface="ＭＳ Ｐゴシック" charset="-128"/>
                        <a:cs typeface="ＭＳ Ｐゴシック" charset="-128"/>
                      </a:endParaRPr>
                    </a:p>
                  </a:txBody>
                  <a:tcPr anchor="ctr" horzOverflow="overflow"/>
                </a:tc>
              </a:tr>
              <a:tr h="65805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German government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citizens of Guernica</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letter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apology for what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was done</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r h="6096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Franco</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people of Spain</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speech</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protestation of innocence</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Museum curator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Picasso </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newspaper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interview</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questions about the painting and likely answers</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r h="55141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Soldier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Commander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telegram</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reasons for defeat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r h="8312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Mother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Diary</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journal entry</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what happened and personal thoughts about war</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r h="48490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u="none" strike="noStrike" cap="none" normalizeH="0" baseline="0">
                          <a:ln>
                            <a:noFill/>
                          </a:ln>
                          <a:effectLst/>
                        </a:rPr>
                        <a:t>?</a:t>
                      </a:r>
                      <a:endParaRPr kumimoji="0" lang="en-US" sz="1800" b="0" i="0" u="none" strike="noStrike" cap="none" normalizeH="0" baseline="0">
                        <a:ln>
                          <a:noFill/>
                        </a:ln>
                        <a:solidFill>
                          <a:schemeClr val="tx2"/>
                        </a:solidFill>
                        <a:effectLst/>
                        <a:latin typeface="+mn-lt"/>
                        <a:ea typeface="ＭＳ Ｐゴシック" charset="-128"/>
                        <a:cs typeface="ＭＳ Ｐゴシック" charset="-128"/>
                      </a:endParaRPr>
                    </a:p>
                  </a:txBody>
                  <a:tcPr anchor="ctr" horzOverflow="overflow"/>
                </a:tc>
              </a:tr>
            </a:tbl>
          </a:graphicData>
        </a:graphic>
      </p:graphicFrame>
      <p:sp>
        <p:nvSpPr>
          <p:cNvPr id="109613" name="Text Box 67"/>
          <p:cNvSpPr txBox="1">
            <a:spLocks noChangeArrowheads="1"/>
          </p:cNvSpPr>
          <p:nvPr/>
        </p:nvSpPr>
        <p:spPr bwMode="auto">
          <a:xfrm>
            <a:off x="1059872" y="1056598"/>
            <a:ext cx="184731" cy="369332"/>
          </a:xfrm>
          <a:prstGeom prst="rect">
            <a:avLst/>
          </a:prstGeom>
          <a:noFill/>
          <a:ln w="9525">
            <a:noFill/>
            <a:miter lim="800000"/>
            <a:headEnd/>
            <a:tailEnd/>
          </a:ln>
        </p:spPr>
        <p:txBody>
          <a:bodyPr wrap="none">
            <a:prstTxWarp prst="textNoShape">
              <a:avLst/>
            </a:prstTxWarp>
            <a:spAutoFit/>
          </a:bodyPr>
          <a:lstStyle/>
          <a:p>
            <a:pPr>
              <a:defRPr/>
            </a:pPr>
            <a:endParaRPr lang="en-US">
              <a:latin typeface="+mn-lt"/>
              <a:ea typeface="ＭＳ Ｐゴシック" charset="-128"/>
              <a:cs typeface="ＭＳ Ｐゴシック" charset="-128"/>
            </a:endParaRPr>
          </a:p>
        </p:txBody>
      </p:sp>
      <p:sp>
        <p:nvSpPr>
          <p:cNvPr id="3" name="Title 2"/>
          <p:cNvSpPr>
            <a:spLocks noGrp="1"/>
          </p:cNvSpPr>
          <p:nvPr>
            <p:ph type="title"/>
          </p:nvPr>
        </p:nvSpPr>
        <p:spPr>
          <a:xfrm>
            <a:off x="263237" y="236676"/>
            <a:ext cx="8631382" cy="1189254"/>
          </a:xfrm>
        </p:spPr>
        <p:txBody>
          <a:bodyPr>
            <a:normAutofit fontScale="90000"/>
          </a:bodyPr>
          <a:lstStyle/>
          <a:p>
            <a:r>
              <a:rPr lang="en-US">
                <a:ea typeface="ＭＳ Ｐゴシック" charset="-128"/>
                <a:cs typeface="ＭＳ Ｐゴシック" charset="-128"/>
              </a:rPr>
              <a:t>R.A.F.T.</a:t>
            </a:r>
            <a:r>
              <a:rPr lang="en-US">
                <a:solidFill>
                  <a:schemeClr val="accent6">
                    <a:lumMod val="75000"/>
                  </a:schemeClr>
                </a:solidFill>
                <a:ea typeface="ＭＳ Ｐゴシック" charset="-128"/>
                <a:cs typeface="ＭＳ Ｐゴシック" charset="-128"/>
              </a:rPr>
              <a:t>S.</a:t>
            </a:r>
            <a:r>
              <a:rPr lang="en-US">
                <a:ea typeface="ＭＳ Ｐゴシック" charset="-128"/>
                <a:cs typeface="ＭＳ Ｐゴシック" charset="-128"/>
              </a:rPr>
              <a:t/>
            </a:r>
            <a:br>
              <a:rPr lang="en-US">
                <a:ea typeface="ＭＳ Ｐゴシック" charset="-128"/>
                <a:cs typeface="ＭＳ Ｐゴシック" charset="-128"/>
              </a:rPr>
            </a:br>
            <a:r>
              <a:rPr lang="en-US" sz="2700">
                <a:ea typeface="ＭＳ Ｐゴシック" charset="-128"/>
                <a:cs typeface="ＭＳ Ｐゴシック" charset="-128"/>
              </a:rPr>
              <a:t>persuade, analyze, create, predict, compare, defend, evaluate</a:t>
            </a:r>
            <a:endParaRPr lang="en-US"/>
          </a:p>
        </p:txBody>
      </p:sp>
      <p:sp>
        <p:nvSpPr>
          <p:cNvPr id="2" name="Footer Placeholder 1"/>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5298999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4"/>
          <p:cNvSpPr>
            <a:spLocks noGrp="1"/>
          </p:cNvSpPr>
          <p:nvPr>
            <p:ph type="title"/>
          </p:nvPr>
        </p:nvSpPr>
        <p:spPr>
          <a:xfrm>
            <a:off x="628650" y="365127"/>
            <a:ext cx="7886700" cy="854074"/>
          </a:xfrm>
          <a:solidFill>
            <a:schemeClr val="accent1"/>
          </a:solidFill>
        </p:spPr>
        <p:txBody>
          <a:bodyPr>
            <a:normAutofit fontScale="90000"/>
          </a:bodyPr>
          <a:lstStyle/>
          <a:p>
            <a:pPr algn="ctr"/>
            <a:r>
              <a:rPr lang="en-US" sz="3200">
                <a:solidFill>
                  <a:schemeClr val="tx1"/>
                </a:solidFill>
                <a:ea typeface="ＭＳ Ｐゴシック" pitchFamily="-107" charset="-128"/>
                <a:cs typeface="ＭＳ Ｐゴシック" pitchFamily="-107" charset="-128"/>
              </a:rPr>
              <a:t>Create an ABC Book </a:t>
            </a:r>
            <a:br>
              <a:rPr lang="en-US" sz="3200">
                <a:solidFill>
                  <a:schemeClr val="tx1"/>
                </a:solidFill>
                <a:ea typeface="ＭＳ Ｐゴシック" pitchFamily="-107" charset="-128"/>
                <a:cs typeface="ＭＳ Ｐゴシック" pitchFamily="-107" charset="-128"/>
              </a:rPr>
            </a:br>
            <a:r>
              <a:rPr lang="en-US" sz="2400">
                <a:solidFill>
                  <a:schemeClr val="tx1"/>
                </a:solidFill>
                <a:ea typeface="ＭＳ Ｐゴシック" pitchFamily="-107" charset="-128"/>
                <a:cs typeface="ＭＳ Ｐゴシック" pitchFamily="-107" charset="-128"/>
              </a:rPr>
              <a:t>Expand each letter.</a:t>
            </a:r>
          </a:p>
        </p:txBody>
      </p:sp>
      <p:pic>
        <p:nvPicPr>
          <p:cNvPr id="96259" name="Content Placeholder 10" descr="ABC.jpg"/>
          <p:cNvPicPr>
            <a:picLocks noGrp="1" noChangeAspect="1"/>
          </p:cNvPicPr>
          <p:nvPr>
            <p:ph idx="4294967295"/>
          </p:nvPr>
        </p:nvPicPr>
        <p:blipFill>
          <a:blip r:embed="rId2"/>
          <a:srcRect l="-34299" r="-34299"/>
          <a:stretch>
            <a:fillRect/>
          </a:stretch>
        </p:blipFill>
        <p:spPr>
          <a:xfrm>
            <a:off x="285750" y="1690689"/>
            <a:ext cx="8229600" cy="4324350"/>
          </a:xfrm>
        </p:spPr>
      </p:pic>
      <p:sp>
        <p:nvSpPr>
          <p:cNvPr id="96260" name="TextBox 11"/>
          <p:cNvSpPr txBox="1">
            <a:spLocks noChangeArrowheads="1"/>
          </p:cNvSpPr>
          <p:nvPr/>
        </p:nvSpPr>
        <p:spPr bwMode="auto">
          <a:xfrm>
            <a:off x="7391400" y="6172200"/>
            <a:ext cx="1577975" cy="523875"/>
          </a:xfrm>
          <a:prstGeom prst="rect">
            <a:avLst/>
          </a:prstGeom>
          <a:noFill/>
          <a:ln w="9525">
            <a:noFill/>
            <a:miter lim="800000"/>
            <a:headEnd/>
            <a:tailEnd/>
          </a:ln>
        </p:spPr>
        <p:txBody>
          <a:bodyPr wrap="none">
            <a:prstTxWarp prst="textNoShape">
              <a:avLst/>
            </a:prstTxWarp>
            <a:spAutoFit/>
          </a:bodyPr>
          <a:lstStyle/>
          <a:p>
            <a:r>
              <a:rPr lang="en-US" sz="1400" i="1"/>
              <a:t>ABC de Paris</a:t>
            </a:r>
          </a:p>
          <a:p>
            <a:r>
              <a:rPr lang="en-US" sz="1400"/>
              <a:t>Raphaelle Aubert</a:t>
            </a:r>
          </a:p>
        </p:txBody>
      </p:sp>
      <p:sp>
        <p:nvSpPr>
          <p:cNvPr id="6" name="Footer Placeholder 5"/>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0100121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7"/>
          <p:cNvSpPr>
            <a:spLocks noGrp="1"/>
          </p:cNvSpPr>
          <p:nvPr>
            <p:ph type="title"/>
          </p:nvPr>
        </p:nvSpPr>
        <p:spPr>
          <a:xfrm>
            <a:off x="628650" y="365126"/>
            <a:ext cx="7850332" cy="757237"/>
          </a:xfrm>
          <a:solidFill>
            <a:schemeClr val="accent1"/>
          </a:solidFill>
        </p:spPr>
        <p:txBody>
          <a:bodyPr>
            <a:noAutofit/>
          </a:bodyPr>
          <a:lstStyle/>
          <a:p>
            <a:r>
              <a:rPr lang="en-US" sz="2800">
                <a:solidFill>
                  <a:schemeClr val="tx1"/>
                </a:solidFill>
                <a:ea typeface="ＭＳ Ｐゴシック" pitchFamily="-107" charset="-128"/>
                <a:cs typeface="ＭＳ Ｐゴシック" pitchFamily="-107" charset="-128"/>
              </a:rPr>
              <a:t>Create an interview to share information on a topic.</a:t>
            </a:r>
          </a:p>
        </p:txBody>
      </p:sp>
      <p:pic>
        <p:nvPicPr>
          <p:cNvPr id="94211" name="Content Placeholder 20" descr="Questions.jpg"/>
          <p:cNvPicPr>
            <a:picLocks noGrp="1" noChangeAspect="1"/>
          </p:cNvPicPr>
          <p:nvPr>
            <p:ph sz="half" idx="4294967295"/>
          </p:nvPr>
        </p:nvPicPr>
        <p:blipFill>
          <a:blip r:embed="rId2"/>
          <a:srcRect t="-352" b="-352"/>
          <a:stretch>
            <a:fillRect/>
          </a:stretch>
        </p:blipFill>
        <p:spPr>
          <a:xfrm>
            <a:off x="568325" y="1570038"/>
            <a:ext cx="4038600" cy="4525962"/>
          </a:xfrm>
        </p:spPr>
      </p:pic>
      <p:pic>
        <p:nvPicPr>
          <p:cNvPr id="94212" name="Content Placeholder 21" descr="Questions2.jpg"/>
          <p:cNvPicPr>
            <a:picLocks noGrp="1" noChangeAspect="1"/>
          </p:cNvPicPr>
          <p:nvPr>
            <p:ph sz="half" idx="4294967295"/>
          </p:nvPr>
        </p:nvPicPr>
        <p:blipFill>
          <a:blip r:embed="rId3"/>
          <a:srcRect t="-17796" b="-17796"/>
          <a:stretch>
            <a:fillRect/>
          </a:stretch>
        </p:blipFill>
        <p:spPr>
          <a:xfrm>
            <a:off x="4927600" y="1646238"/>
            <a:ext cx="4038600" cy="4525962"/>
          </a:xfrm>
        </p:spPr>
      </p:pic>
      <p:sp>
        <p:nvSpPr>
          <p:cNvPr id="94213" name="TextBox 22"/>
          <p:cNvSpPr txBox="1">
            <a:spLocks noChangeArrowheads="1"/>
          </p:cNvSpPr>
          <p:nvPr/>
        </p:nvSpPr>
        <p:spPr bwMode="auto">
          <a:xfrm>
            <a:off x="4876800" y="6096000"/>
            <a:ext cx="3843338" cy="523875"/>
          </a:xfrm>
          <a:prstGeom prst="rect">
            <a:avLst/>
          </a:prstGeom>
          <a:noFill/>
          <a:ln w="9525">
            <a:noFill/>
            <a:miter lim="800000"/>
            <a:headEnd/>
            <a:tailEnd/>
          </a:ln>
        </p:spPr>
        <p:txBody>
          <a:bodyPr wrap="none">
            <a:prstTxWarp prst="textNoShape">
              <a:avLst/>
            </a:prstTxWarp>
            <a:spAutoFit/>
          </a:bodyPr>
          <a:lstStyle/>
          <a:p>
            <a:r>
              <a:rPr lang="en-US" sz="1400" i="1"/>
              <a:t>Little Book of Questions &amp; Answers My Home</a:t>
            </a:r>
          </a:p>
          <a:p>
            <a:r>
              <a:rPr lang="en-US" sz="1400"/>
              <a:t>Contributing Writer: Teri Crawford Jones</a:t>
            </a:r>
          </a:p>
        </p:txBody>
      </p:sp>
      <p:sp>
        <p:nvSpPr>
          <p:cNvPr id="7" name="Footer Placeholder 6"/>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5627364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28650" y="365127"/>
            <a:ext cx="7864186" cy="1057274"/>
          </a:xfrm>
        </p:spPr>
        <p:txBody>
          <a:bodyPr>
            <a:normAutofit/>
          </a:bodyPr>
          <a:lstStyle/>
          <a:p>
            <a:pPr algn="ctr" eaLnBrk="1" hangingPunct="1"/>
            <a:r>
              <a:rPr lang="en-US" sz="4000">
                <a:solidFill>
                  <a:schemeClr val="tx1"/>
                </a:solidFill>
                <a:ea typeface="ＭＳ Ｐゴシック" pitchFamily="-107" charset="-128"/>
                <a:cs typeface="ＭＳ Ｐゴシック" pitchFamily="-107" charset="-128"/>
              </a:rPr>
              <a:t>Analyzing a Character – Big People</a:t>
            </a:r>
          </a:p>
        </p:txBody>
      </p:sp>
      <p:sp>
        <p:nvSpPr>
          <p:cNvPr id="237572" name="Rectangle 3"/>
          <p:cNvSpPr>
            <a:spLocks noGrp="1" noChangeArrowheads="1"/>
          </p:cNvSpPr>
          <p:nvPr>
            <p:ph type="body" idx="4294967295"/>
          </p:nvPr>
        </p:nvSpPr>
        <p:spPr>
          <a:xfrm>
            <a:off x="4191000" y="1778000"/>
            <a:ext cx="4572000" cy="4191000"/>
          </a:xfrm>
        </p:spPr>
        <p:txBody>
          <a:bodyPr>
            <a:normAutofit/>
          </a:bodyPr>
          <a:lstStyle/>
          <a:p>
            <a:pPr marL="262890" indent="-262890">
              <a:buClr>
                <a:schemeClr val="accent1"/>
              </a:buClr>
              <a:defRPr/>
            </a:pPr>
            <a:r>
              <a:rPr lang="en-US" sz="2800">
                <a:solidFill>
                  <a:schemeClr val="tx1"/>
                </a:solidFill>
              </a:rPr>
              <a:t>Trace the outline of a body.</a:t>
            </a:r>
          </a:p>
          <a:p>
            <a:pPr marL="262890" indent="-262890">
              <a:buClr>
                <a:schemeClr val="accent1"/>
              </a:buClr>
              <a:defRPr/>
            </a:pPr>
            <a:r>
              <a:rPr lang="en-US" sz="2800">
                <a:solidFill>
                  <a:schemeClr val="tx1"/>
                </a:solidFill>
              </a:rPr>
              <a:t>Select a major character.</a:t>
            </a:r>
          </a:p>
          <a:p>
            <a:pPr marL="262890" indent="-262890">
              <a:buClr>
                <a:schemeClr val="accent1"/>
              </a:buClr>
              <a:defRPr/>
            </a:pPr>
            <a:r>
              <a:rPr lang="en-US" sz="2800">
                <a:solidFill>
                  <a:schemeClr val="tx1"/>
                </a:solidFill>
              </a:rPr>
              <a:t>Write notes about the character inside the body.</a:t>
            </a:r>
          </a:p>
          <a:p>
            <a:pPr marL="262890" indent="-262890">
              <a:buClr>
                <a:schemeClr val="accent1"/>
              </a:buClr>
              <a:defRPr/>
            </a:pPr>
            <a:r>
              <a:rPr lang="en-US" sz="2800">
                <a:solidFill>
                  <a:schemeClr val="tx1"/>
                </a:solidFill>
              </a:rPr>
              <a:t>Draw arrows outside the body. </a:t>
            </a:r>
          </a:p>
          <a:p>
            <a:pPr marL="262890" indent="-262890">
              <a:buClr>
                <a:schemeClr val="accent1"/>
              </a:buClr>
              <a:defRPr/>
            </a:pPr>
            <a:r>
              <a:rPr lang="en-US" sz="2800">
                <a:solidFill>
                  <a:schemeClr val="tx1"/>
                </a:solidFill>
              </a:rPr>
              <a:t>Add specific events and page numbers. </a:t>
            </a:r>
          </a:p>
          <a:p>
            <a:pPr marL="262890" indent="-262890">
              <a:buClr>
                <a:schemeClr val="accent1"/>
              </a:buClr>
              <a:defRPr/>
            </a:pPr>
            <a:r>
              <a:rPr lang="en-US" sz="2800">
                <a:solidFill>
                  <a:schemeClr val="tx1"/>
                </a:solidFill>
              </a:rPr>
              <a:t>Use as source for ideas. </a:t>
            </a:r>
          </a:p>
        </p:txBody>
      </p:sp>
      <p:pic>
        <p:nvPicPr>
          <p:cNvPr id="101381" name="Picture 5" descr="bodytracing4.jpg"/>
          <p:cNvPicPr>
            <a:picLocks noChangeAspect="1"/>
          </p:cNvPicPr>
          <p:nvPr/>
        </p:nvPicPr>
        <p:blipFill>
          <a:blip r:embed="rId3"/>
          <a:srcRect/>
          <a:stretch>
            <a:fillRect/>
          </a:stretch>
        </p:blipFill>
        <p:spPr bwMode="auto">
          <a:xfrm>
            <a:off x="454099" y="1879092"/>
            <a:ext cx="3359002" cy="3988816"/>
          </a:xfrm>
          <a:prstGeom prst="rect">
            <a:avLst/>
          </a:prstGeom>
          <a:noFill/>
          <a:ln w="9525">
            <a:noFill/>
            <a:miter lim="800000"/>
            <a:headEnd/>
            <a:tailEnd/>
          </a:ln>
        </p:spPr>
      </p:pic>
      <p:sp>
        <p:nvSpPr>
          <p:cNvPr id="101382" name="TextBox 6"/>
          <p:cNvSpPr txBox="1">
            <a:spLocks noChangeArrowheads="1"/>
          </p:cNvSpPr>
          <p:nvPr/>
        </p:nvSpPr>
        <p:spPr bwMode="auto">
          <a:xfrm>
            <a:off x="7086600" y="6324600"/>
            <a:ext cx="1519238" cy="338138"/>
          </a:xfrm>
          <a:prstGeom prst="rect">
            <a:avLst/>
          </a:prstGeom>
          <a:noFill/>
          <a:ln w="9525">
            <a:noFill/>
            <a:miter lim="800000"/>
            <a:headEnd/>
            <a:tailEnd/>
          </a:ln>
        </p:spPr>
        <p:txBody>
          <a:bodyPr wrap="none">
            <a:prstTxWarp prst="textNoShape">
              <a:avLst/>
            </a:prstTxWarp>
            <a:spAutoFit/>
          </a:bodyPr>
          <a:lstStyle/>
          <a:p>
            <a:r>
              <a:rPr lang="en-US" sz="1600"/>
              <a:t>Deborah Dean</a:t>
            </a:r>
          </a:p>
        </p:txBody>
      </p:sp>
      <p:sp>
        <p:nvSpPr>
          <p:cNvPr id="7" name="Footer Placeholder 6"/>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20534283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a:t>
            </a:fld>
            <a:endParaRPr lang="en-US" dirty="0"/>
          </a:p>
        </p:txBody>
      </p:sp>
      <p:pic>
        <p:nvPicPr>
          <p:cNvPr id="6" name="Picture 5"/>
          <p:cNvPicPr>
            <a:picLocks noChangeAspect="1"/>
          </p:cNvPicPr>
          <p:nvPr/>
        </p:nvPicPr>
        <p:blipFill>
          <a:blip r:embed="rId3"/>
          <a:stretch>
            <a:fillRect/>
          </a:stretch>
        </p:blipFill>
        <p:spPr>
          <a:xfrm>
            <a:off x="0" y="381000"/>
            <a:ext cx="9144000" cy="6096000"/>
          </a:xfrm>
          <a:prstGeom prst="rect">
            <a:avLst/>
          </a:prstGeom>
        </p:spPr>
      </p:pic>
    </p:spTree>
    <p:extLst>
      <p:ext uri="{BB962C8B-B14F-4D97-AF65-F5344CB8AC3E}">
        <p14:creationId xmlns:p14="http://schemas.microsoft.com/office/powerpoint/2010/main" val="11690076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3231" y="312738"/>
            <a:ext cx="8229600" cy="1066800"/>
          </a:xfrm>
        </p:spPr>
        <p:txBody>
          <a:bodyPr>
            <a:normAutofit/>
          </a:bodyPr>
          <a:lstStyle/>
          <a:p>
            <a:pPr algn="ctr" eaLnBrk="1" hangingPunct="1"/>
            <a:r>
              <a:rPr lang="en-US" sz="4400">
                <a:solidFill>
                  <a:schemeClr val="tx1"/>
                </a:solidFill>
                <a:ea typeface="ＭＳ Ｐゴシック" pitchFamily="-112" charset="-128"/>
                <a:cs typeface="ＭＳ Ｐゴシック" pitchFamily="-112" charset="-128"/>
              </a:rPr>
              <a:t>Point of View </a:t>
            </a:r>
            <a:br>
              <a:rPr lang="en-US" sz="4400">
                <a:solidFill>
                  <a:schemeClr val="tx1"/>
                </a:solidFill>
                <a:ea typeface="ＭＳ Ｐゴシック" pitchFamily="-112" charset="-128"/>
                <a:cs typeface="ＭＳ Ｐゴシック" pitchFamily="-112" charset="-128"/>
              </a:rPr>
            </a:br>
            <a:r>
              <a:rPr lang="en-US" sz="2700">
                <a:solidFill>
                  <a:schemeClr val="tx1"/>
                </a:solidFill>
                <a:ea typeface="ＭＳ Ｐゴシック" pitchFamily="-112" charset="-128"/>
                <a:cs typeface="ＭＳ Ｐゴシック" pitchFamily="-112" charset="-128"/>
              </a:rPr>
              <a:t>Two and Four Voice Poems</a:t>
            </a:r>
          </a:p>
        </p:txBody>
      </p:sp>
      <p:sp>
        <p:nvSpPr>
          <p:cNvPr id="252931" name="TextBox 6"/>
          <p:cNvSpPr txBox="1">
            <a:spLocks noChangeArrowheads="1"/>
          </p:cNvSpPr>
          <p:nvPr/>
        </p:nvSpPr>
        <p:spPr bwMode="auto">
          <a:xfrm>
            <a:off x="3124200" y="6019800"/>
            <a:ext cx="5410200" cy="584200"/>
          </a:xfrm>
          <a:prstGeom prst="rect">
            <a:avLst/>
          </a:prstGeom>
          <a:noFill/>
          <a:ln w="9525">
            <a:noFill/>
            <a:miter lim="800000"/>
            <a:headEnd/>
            <a:tailEnd/>
          </a:ln>
        </p:spPr>
        <p:txBody>
          <a:bodyPr>
            <a:prstTxWarp prst="textNoShape">
              <a:avLst/>
            </a:prstTxWarp>
            <a:spAutoFit/>
          </a:bodyPr>
          <a:lstStyle/>
          <a:p>
            <a:pPr algn="r"/>
            <a:r>
              <a:rPr lang="en-US" sz="1600"/>
              <a:t>http://www.writingfix.com/PDFs/Comparison_Contrast/Poem_Two_Voices.pdf</a:t>
            </a:r>
          </a:p>
        </p:txBody>
      </p:sp>
      <p:pic>
        <p:nvPicPr>
          <p:cNvPr id="252932" name="Content Placeholder 8" descr="Screen shot 2012-02-15 at 10.00.21 AM.png"/>
          <p:cNvPicPr>
            <a:picLocks noGrp="1" noChangeAspect="1"/>
          </p:cNvPicPr>
          <p:nvPr>
            <p:ph idx="1"/>
          </p:nvPr>
        </p:nvPicPr>
        <p:blipFill>
          <a:blip r:embed="rId3"/>
          <a:srcRect l="-1535" r="-1535"/>
          <a:stretch>
            <a:fillRect/>
          </a:stretch>
        </p:blipFill>
        <p:spPr>
          <a:xfrm>
            <a:off x="453231" y="1524000"/>
            <a:ext cx="8229600" cy="4324350"/>
          </a:xfrm>
        </p:spPr>
      </p:pic>
      <p:sp>
        <p:nvSpPr>
          <p:cNvPr id="252934"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554670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149118" y="3148335"/>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195943" y="2895600"/>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262743"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547420"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500743"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095268"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0" y="226219"/>
            <a:ext cx="7924800" cy="689971"/>
          </a:xfrm>
          <a:solidFill>
            <a:schemeClr val="accent1"/>
          </a:solidFill>
        </p:spPr>
        <p:txBody>
          <a:bodyPr>
            <a:noAutofit/>
          </a:bodyPr>
          <a:lstStyle/>
          <a:p>
            <a:pPr algn="ctr"/>
            <a:r>
              <a:rPr lang="en-US" sz="3200">
                <a:solidFill>
                  <a:schemeClr val="tx1"/>
                </a:solidFill>
              </a:rPr>
              <a:t>DRAFTING AND REVISION</a:t>
            </a:r>
          </a:p>
        </p:txBody>
      </p:sp>
      <p:sp>
        <p:nvSpPr>
          <p:cNvPr id="16" name="Footer Placeholder 15"/>
          <p:cNvSpPr>
            <a:spLocks noGrp="1"/>
          </p:cNvSpPr>
          <p:nvPr>
            <p:ph type="ftr" sz="quarter" idx="11"/>
          </p:nvPr>
        </p:nvSpPr>
        <p:spPr/>
        <p:txBody>
          <a:bodyPr/>
          <a:lstStyle/>
          <a:p>
            <a:r>
              <a:rPr lang="en-US" smtClean="0"/>
              <a:t>Laura Terrill</a:t>
            </a:r>
            <a:endParaRPr lang="en-US"/>
          </a:p>
        </p:txBody>
      </p:sp>
      <p:sp>
        <p:nvSpPr>
          <p:cNvPr id="2" name="Slide Number Placeholder 1"/>
          <p:cNvSpPr>
            <a:spLocks noGrp="1"/>
          </p:cNvSpPr>
          <p:nvPr>
            <p:ph type="sldNum" sz="quarter" idx="12"/>
          </p:nvPr>
        </p:nvSpPr>
        <p:spPr/>
        <p:txBody>
          <a:bodyPr/>
          <a:lstStyle/>
          <a:p>
            <a:fld id="{D57F1E4F-1CFF-5643-939E-02111984F565}" type="slidenum">
              <a:rPr lang="en-US" smtClean="0"/>
              <a:t>31</a:t>
            </a:fld>
            <a:endParaRPr lang="en-US" dirty="0"/>
          </a:p>
        </p:txBody>
      </p:sp>
    </p:spTree>
    <p:extLst>
      <p:ext uri="{BB962C8B-B14F-4D97-AF65-F5344CB8AC3E}">
        <p14:creationId xmlns:p14="http://schemas.microsoft.com/office/powerpoint/2010/main" val="10412795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solidFill>
                  <a:schemeClr val="accent6"/>
                </a:solidFill>
              </a:rPr>
              <a:t>Step 1 </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32</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671457"/>
            <a:ext cx="3103231" cy="4426601"/>
          </a:xfrm>
          <a:prstGeom prst="rect">
            <a:avLst/>
          </a:prstGeom>
        </p:spPr>
      </p:pic>
      <p:sp>
        <p:nvSpPr>
          <p:cNvPr id="10" name="Content Placeholder 5"/>
          <p:cNvSpPr>
            <a:spLocks noGrp="1"/>
          </p:cNvSpPr>
          <p:nvPr>
            <p:ph idx="1"/>
          </p:nvPr>
        </p:nvSpPr>
        <p:spPr>
          <a:xfrm>
            <a:off x="4211782" y="1537854"/>
            <a:ext cx="4303568" cy="4818495"/>
          </a:xfrm>
        </p:spPr>
        <p:txBody>
          <a:bodyPr anchor="ctr">
            <a:noAutofit/>
          </a:bodyPr>
          <a:lstStyle/>
          <a:p>
            <a:r>
              <a:rPr lang="en-US" sz="2800"/>
              <a:t>List 8 words/phrases associated with this picture. </a:t>
            </a:r>
          </a:p>
          <a:p>
            <a:r>
              <a:rPr lang="en-US" sz="2800"/>
              <a:t>Share your list with your partner. Without talking, add a couple of words from your partner.</a:t>
            </a:r>
          </a:p>
          <a:p>
            <a:r>
              <a:rPr lang="en-US" sz="2800"/>
              <a:t>Next, write as much as you can about what is happening in the picture within the amount of time you are given.</a:t>
            </a:r>
          </a:p>
        </p:txBody>
      </p:sp>
    </p:spTree>
    <p:extLst>
      <p:ext uri="{BB962C8B-B14F-4D97-AF65-F5344CB8AC3E}">
        <p14:creationId xmlns:p14="http://schemas.microsoft.com/office/powerpoint/2010/main" val="11839622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solidFill>
                  <a:schemeClr val="accent6"/>
                </a:solidFill>
              </a:rPr>
              <a:t>Step 2</a:t>
            </a:r>
            <a:endParaRPr lang="en-US">
              <a:solidFill>
                <a:schemeClr val="accent6"/>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33</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671457"/>
            <a:ext cx="3103231" cy="4426601"/>
          </a:xfrm>
          <a:prstGeom prst="rect">
            <a:avLst/>
          </a:prstGeom>
        </p:spPr>
      </p:pic>
      <p:sp>
        <p:nvSpPr>
          <p:cNvPr id="10" name="Content Placeholder 5"/>
          <p:cNvSpPr>
            <a:spLocks noGrp="1"/>
          </p:cNvSpPr>
          <p:nvPr>
            <p:ph idx="1"/>
          </p:nvPr>
        </p:nvSpPr>
        <p:spPr>
          <a:xfrm>
            <a:off x="4239491" y="1671456"/>
            <a:ext cx="4461164" cy="2511431"/>
          </a:xfrm>
        </p:spPr>
        <p:txBody>
          <a:bodyPr anchor="t">
            <a:noAutofit/>
          </a:bodyPr>
          <a:lstStyle/>
          <a:p>
            <a:r>
              <a:rPr lang="en-US" sz="2800"/>
              <a:t>Look at the rubric line for organization. Score your writing.</a:t>
            </a:r>
          </a:p>
          <a:p>
            <a:r>
              <a:rPr lang="en-US" sz="2800"/>
              <a:t>Share your writing with your numbered-heads group.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9491" y="4182887"/>
            <a:ext cx="4766540" cy="2580506"/>
          </a:xfrm>
          <a:prstGeom prst="rect">
            <a:avLst/>
          </a:prstGeom>
        </p:spPr>
      </p:pic>
    </p:spTree>
    <p:extLst>
      <p:ext uri="{BB962C8B-B14F-4D97-AF65-F5344CB8AC3E}">
        <p14:creationId xmlns:p14="http://schemas.microsoft.com/office/powerpoint/2010/main" val="10928220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solidFill>
                  <a:schemeClr val="accent6"/>
                </a:solidFill>
              </a:rPr>
              <a:t>Step 3</a:t>
            </a:r>
            <a:endParaRPr lang="en-US">
              <a:solidFill>
                <a:schemeClr val="accent6"/>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34</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922" y="2067744"/>
            <a:ext cx="2738004" cy="3905623"/>
          </a:xfrm>
          <a:prstGeom prst="rect">
            <a:avLst/>
          </a:prstGeom>
        </p:spPr>
      </p:pic>
      <p:sp>
        <p:nvSpPr>
          <p:cNvPr id="10" name="Content Placeholder 5"/>
          <p:cNvSpPr>
            <a:spLocks noGrp="1"/>
          </p:cNvSpPr>
          <p:nvPr>
            <p:ph idx="1"/>
          </p:nvPr>
        </p:nvSpPr>
        <p:spPr>
          <a:xfrm>
            <a:off x="3918238" y="1593275"/>
            <a:ext cx="5079423" cy="4763076"/>
          </a:xfrm>
        </p:spPr>
        <p:txBody>
          <a:bodyPr anchor="t">
            <a:noAutofit/>
          </a:bodyPr>
          <a:lstStyle/>
          <a:p>
            <a:r>
              <a:rPr lang="en-US" sz="2800"/>
              <a:t>Read each person’s writing silently. </a:t>
            </a:r>
          </a:p>
          <a:p>
            <a:r>
              <a:rPr lang="en-US" sz="2800"/>
              <a:t>Brainstorm a solid topic sentence using the ideas of the group.</a:t>
            </a:r>
          </a:p>
          <a:p>
            <a:r>
              <a:rPr lang="en-US" sz="2800"/>
              <a:t>Share group sentences with class and vote on best topic sentence.</a:t>
            </a:r>
          </a:p>
          <a:p>
            <a:r>
              <a:rPr lang="en-US" sz="2800"/>
              <a:t>Work with your group to write a concluding sentence. Share with class and vote on best conclusion.</a:t>
            </a:r>
          </a:p>
          <a:p>
            <a:endParaRPr lang="en-US" sz="2800"/>
          </a:p>
          <a:p>
            <a:endParaRPr lang="en-US" sz="2800"/>
          </a:p>
        </p:txBody>
      </p:sp>
    </p:spTree>
    <p:extLst>
      <p:ext uri="{BB962C8B-B14F-4D97-AF65-F5344CB8AC3E}">
        <p14:creationId xmlns:p14="http://schemas.microsoft.com/office/powerpoint/2010/main" val="911744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t>Group Generated Topic and Concluding Sentences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35</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287" y="2318165"/>
            <a:ext cx="2196493" cy="3133185"/>
          </a:xfrm>
          <a:prstGeom prst="rect">
            <a:avLst/>
          </a:prstGeom>
        </p:spPr>
      </p:pic>
      <p:sp>
        <p:nvSpPr>
          <p:cNvPr id="6" name="TextBox 5"/>
          <p:cNvSpPr txBox="1"/>
          <p:nvPr/>
        </p:nvSpPr>
        <p:spPr>
          <a:xfrm>
            <a:off x="2815091" y="5035851"/>
            <a:ext cx="5943600" cy="822960"/>
          </a:xfrm>
          <a:prstGeom prst="rect">
            <a:avLst/>
          </a:prstGeom>
          <a:solidFill>
            <a:schemeClr val="accent1"/>
          </a:solidFill>
        </p:spPr>
        <p:txBody>
          <a:bodyPr wrap="square" rtlCol="0">
            <a:spAutoFit/>
          </a:bodyPr>
          <a:lstStyle/>
          <a:p>
            <a:r>
              <a:rPr lang="en-US" sz="2400"/>
              <a:t>In the future, we may not even talk with our friends.</a:t>
            </a:r>
          </a:p>
        </p:txBody>
      </p:sp>
      <p:sp>
        <p:nvSpPr>
          <p:cNvPr id="9" name="TextBox 8"/>
          <p:cNvSpPr txBox="1"/>
          <p:nvPr/>
        </p:nvSpPr>
        <p:spPr>
          <a:xfrm>
            <a:off x="2815091" y="1870372"/>
            <a:ext cx="6035040" cy="822960"/>
          </a:xfrm>
          <a:prstGeom prst="rect">
            <a:avLst/>
          </a:prstGeom>
          <a:solidFill>
            <a:schemeClr val="accent1"/>
          </a:solidFill>
        </p:spPr>
        <p:txBody>
          <a:bodyPr wrap="square" rtlCol="0">
            <a:spAutoFit/>
          </a:bodyPr>
          <a:lstStyle/>
          <a:p>
            <a:r>
              <a:rPr lang="en-US" sz="2400"/>
              <a:t>I really wanted to play a game of soccer with friends when I went to the park last night. </a:t>
            </a:r>
          </a:p>
        </p:txBody>
      </p:sp>
      <p:grpSp>
        <p:nvGrpSpPr>
          <p:cNvPr id="3" name="Group 2"/>
          <p:cNvGrpSpPr/>
          <p:nvPr/>
        </p:nvGrpSpPr>
        <p:grpSpPr>
          <a:xfrm>
            <a:off x="3071161" y="2867877"/>
            <a:ext cx="1147546" cy="1945055"/>
            <a:chOff x="3071161" y="2867877"/>
            <a:chExt cx="1147546" cy="1945055"/>
          </a:xfrm>
        </p:grpSpPr>
        <p:sp>
          <p:nvSpPr>
            <p:cNvPr id="7" name="TextBox 6"/>
            <p:cNvSpPr txBox="1"/>
            <p:nvPr/>
          </p:nvSpPr>
          <p:spPr>
            <a:xfrm>
              <a:off x="3075709" y="2867877"/>
              <a:ext cx="1138453" cy="369332"/>
            </a:xfrm>
            <a:prstGeom prst="rect">
              <a:avLst/>
            </a:prstGeom>
            <a:solidFill>
              <a:schemeClr val="accent6"/>
            </a:solidFill>
          </p:spPr>
          <p:txBody>
            <a:bodyPr wrap="none" rtlCol="0">
              <a:spAutoFit/>
            </a:bodyPr>
            <a:lstStyle/>
            <a:p>
              <a:r>
                <a:rPr lang="en-US">
                  <a:solidFill>
                    <a:schemeClr val="bg1"/>
                  </a:solidFill>
                </a:rPr>
                <a:t>At first</a:t>
              </a:r>
              <a:r>
                <a:rPr lang="is-IS">
                  <a:solidFill>
                    <a:schemeClr val="bg1"/>
                  </a:solidFill>
                </a:rPr>
                <a:t>…..</a:t>
              </a:r>
              <a:endParaRPr lang="en-US">
                <a:solidFill>
                  <a:schemeClr val="bg1"/>
                </a:solidFill>
              </a:endParaRPr>
            </a:p>
          </p:txBody>
        </p:sp>
        <p:sp>
          <p:nvSpPr>
            <p:cNvPr id="11" name="TextBox 10"/>
            <p:cNvSpPr txBox="1"/>
            <p:nvPr/>
          </p:nvSpPr>
          <p:spPr>
            <a:xfrm>
              <a:off x="3075707" y="3393118"/>
              <a:ext cx="1143000" cy="369332"/>
            </a:xfrm>
            <a:prstGeom prst="rect">
              <a:avLst/>
            </a:prstGeom>
            <a:solidFill>
              <a:schemeClr val="accent6"/>
            </a:solidFill>
          </p:spPr>
          <p:txBody>
            <a:bodyPr wrap="none" rtlCol="0">
              <a:spAutoFit/>
            </a:bodyPr>
            <a:lstStyle/>
            <a:p>
              <a:r>
                <a:rPr lang="en-US">
                  <a:solidFill>
                    <a:schemeClr val="bg1"/>
                  </a:solidFill>
                </a:rPr>
                <a:t>Then</a:t>
              </a:r>
              <a:r>
                <a:rPr lang="is-IS">
                  <a:solidFill>
                    <a:schemeClr val="bg1"/>
                  </a:solidFill>
                </a:rPr>
                <a:t>…..</a:t>
              </a:r>
              <a:endParaRPr lang="en-US">
                <a:solidFill>
                  <a:schemeClr val="bg1"/>
                </a:solidFill>
              </a:endParaRPr>
            </a:p>
          </p:txBody>
        </p:sp>
        <p:sp>
          <p:nvSpPr>
            <p:cNvPr id="12" name="TextBox 11"/>
            <p:cNvSpPr txBox="1"/>
            <p:nvPr/>
          </p:nvSpPr>
          <p:spPr>
            <a:xfrm>
              <a:off x="3075707" y="3918359"/>
              <a:ext cx="1143000" cy="369332"/>
            </a:xfrm>
            <a:prstGeom prst="rect">
              <a:avLst/>
            </a:prstGeom>
            <a:solidFill>
              <a:schemeClr val="accent6"/>
            </a:solidFill>
          </p:spPr>
          <p:txBody>
            <a:bodyPr wrap="none" rtlCol="0">
              <a:spAutoFit/>
            </a:bodyPr>
            <a:lstStyle/>
            <a:p>
              <a:r>
                <a:rPr lang="en-US">
                  <a:solidFill>
                    <a:schemeClr val="bg1"/>
                  </a:solidFill>
                </a:rPr>
                <a:t>For me</a:t>
              </a:r>
              <a:r>
                <a:rPr lang="is-IS">
                  <a:solidFill>
                    <a:schemeClr val="bg1"/>
                  </a:solidFill>
                </a:rPr>
                <a:t>…</a:t>
              </a:r>
              <a:endParaRPr lang="en-US">
                <a:solidFill>
                  <a:schemeClr val="bg1"/>
                </a:solidFill>
              </a:endParaRPr>
            </a:p>
          </p:txBody>
        </p:sp>
        <p:sp>
          <p:nvSpPr>
            <p:cNvPr id="13" name="TextBox 12"/>
            <p:cNvSpPr txBox="1"/>
            <p:nvPr/>
          </p:nvSpPr>
          <p:spPr>
            <a:xfrm>
              <a:off x="3071161" y="4443600"/>
              <a:ext cx="1143000" cy="369332"/>
            </a:xfrm>
            <a:prstGeom prst="rect">
              <a:avLst/>
            </a:prstGeom>
            <a:solidFill>
              <a:schemeClr val="accent6"/>
            </a:solidFill>
          </p:spPr>
          <p:txBody>
            <a:bodyPr wrap="none" rtlCol="0">
              <a:spAutoFit/>
            </a:bodyPr>
            <a:lstStyle/>
            <a:p>
              <a:r>
                <a:rPr lang="en-US">
                  <a:solidFill>
                    <a:schemeClr val="bg1"/>
                  </a:solidFill>
                </a:rPr>
                <a:t>??????</a:t>
              </a:r>
              <a:r>
                <a:rPr lang="is-IS">
                  <a:solidFill>
                    <a:schemeClr val="bg1"/>
                  </a:solidFill>
                </a:rPr>
                <a:t>…</a:t>
              </a:r>
              <a:endParaRPr lang="en-US">
                <a:solidFill>
                  <a:schemeClr val="bg1"/>
                </a:solidFill>
              </a:endParaRPr>
            </a:p>
          </p:txBody>
        </p:sp>
      </p:grpSp>
    </p:spTree>
    <p:extLst>
      <p:ext uri="{BB962C8B-B14F-4D97-AF65-F5344CB8AC3E}">
        <p14:creationId xmlns:p14="http://schemas.microsoft.com/office/powerpoint/2010/main" val="6128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solidFill>
                  <a:schemeClr val="accent6"/>
                </a:solidFill>
              </a:rPr>
              <a:t>Step 4</a:t>
            </a:r>
            <a:endParaRPr lang="en-US">
              <a:solidFill>
                <a:schemeClr val="accent6"/>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36</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2521527"/>
            <a:ext cx="1959255" cy="2794778"/>
          </a:xfrm>
          <a:prstGeom prst="rect">
            <a:avLst/>
          </a:prstGeom>
        </p:spPr>
      </p:pic>
      <p:sp>
        <p:nvSpPr>
          <p:cNvPr id="10" name="Content Placeholder 5"/>
          <p:cNvSpPr>
            <a:spLocks noGrp="1"/>
          </p:cNvSpPr>
          <p:nvPr>
            <p:ph idx="1"/>
          </p:nvPr>
        </p:nvSpPr>
        <p:spPr>
          <a:xfrm>
            <a:off x="3089565" y="1742786"/>
            <a:ext cx="5425785" cy="4613565"/>
          </a:xfrm>
        </p:spPr>
        <p:txBody>
          <a:bodyPr anchor="t">
            <a:noAutofit/>
          </a:bodyPr>
          <a:lstStyle/>
          <a:p>
            <a:r>
              <a:rPr lang="en-US" sz="2800"/>
              <a:t>Work individually to write 3 connecting sentences. </a:t>
            </a:r>
          </a:p>
          <a:p>
            <a:r>
              <a:rPr lang="en-US" sz="2800"/>
              <a:t>Return to groups. Read  each person’s paper silently. Select the best/most interesting paragraph.</a:t>
            </a:r>
          </a:p>
          <a:p>
            <a:r>
              <a:rPr lang="en-US" sz="2800"/>
              <a:t>Rewrite and improve the best one. Write your own copy so each group member has a personal copy of the final paragraph. </a:t>
            </a:r>
          </a:p>
          <a:p>
            <a:r>
              <a:rPr lang="en-US" sz="2800"/>
              <a:t>Self-assess the work of your group using the rubric.</a:t>
            </a:r>
          </a:p>
          <a:p>
            <a:endParaRPr lang="en-US" sz="2800"/>
          </a:p>
        </p:txBody>
      </p:sp>
    </p:spTree>
    <p:extLst>
      <p:ext uri="{BB962C8B-B14F-4D97-AF65-F5344CB8AC3E}">
        <p14:creationId xmlns:p14="http://schemas.microsoft.com/office/powerpoint/2010/main" val="569280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8038"/>
          </a:xfrm>
          <a:noFill/>
        </p:spPr>
        <p:txBody>
          <a:bodyPr>
            <a:normAutofit fontScale="90000"/>
          </a:bodyPr>
          <a:lstStyle/>
          <a:p>
            <a:pPr algn="ctr"/>
            <a:r>
              <a:rPr lang="en-US"/>
              <a:t>Writing a Collaborative Paragrph </a:t>
            </a:r>
            <a:br>
              <a:rPr lang="en-US"/>
            </a:br>
            <a:r>
              <a:rPr lang="en-US" sz="2700">
                <a:solidFill>
                  <a:schemeClr val="accent6"/>
                </a:solidFill>
              </a:rPr>
              <a:t>Step 5</a:t>
            </a:r>
            <a:endParaRPr lang="en-US">
              <a:solidFill>
                <a:schemeClr val="accent6"/>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37</a:t>
            </a:fld>
            <a:endParaRPr lang="en-US" dirty="0"/>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2521527"/>
            <a:ext cx="1959255" cy="2794778"/>
          </a:xfrm>
          <a:prstGeom prst="rect">
            <a:avLst/>
          </a:prstGeom>
        </p:spPr>
      </p:pic>
      <p:sp>
        <p:nvSpPr>
          <p:cNvPr id="10" name="Content Placeholder 5"/>
          <p:cNvSpPr>
            <a:spLocks noGrp="1"/>
          </p:cNvSpPr>
          <p:nvPr>
            <p:ph idx="1"/>
          </p:nvPr>
        </p:nvSpPr>
        <p:spPr>
          <a:xfrm>
            <a:off x="3089565" y="1690255"/>
            <a:ext cx="5425785" cy="4475018"/>
          </a:xfrm>
        </p:spPr>
        <p:txBody>
          <a:bodyPr anchor="ctr">
            <a:noAutofit/>
          </a:bodyPr>
          <a:lstStyle/>
          <a:p>
            <a:r>
              <a:rPr lang="en-US" sz="2800"/>
              <a:t>Turn in original student’s paper and the paper selected by number for the group.</a:t>
            </a:r>
          </a:p>
          <a:p>
            <a:r>
              <a:rPr lang="en-US" sz="2800"/>
              <a:t>Teacher reads final group version and gives feedback using rubric and possibly error correction codes.</a:t>
            </a:r>
          </a:p>
          <a:p>
            <a:r>
              <a:rPr lang="en-US" sz="2800"/>
              <a:t>Group is able to review that feedback and may be asked to revise.</a:t>
            </a:r>
          </a:p>
        </p:txBody>
      </p:sp>
    </p:spTree>
    <p:extLst>
      <p:ext uri="{BB962C8B-B14F-4D97-AF65-F5344CB8AC3E}">
        <p14:creationId xmlns:p14="http://schemas.microsoft.com/office/powerpoint/2010/main" val="645935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4258" name="Content Placeholder 4" descr="Revising.jpg"/>
          <p:cNvPicPr>
            <a:picLocks noGrp="1" noChangeAspect="1"/>
          </p:cNvPicPr>
          <p:nvPr>
            <p:ph/>
          </p:nvPr>
        </p:nvPicPr>
        <p:blipFill>
          <a:blip r:embed="rId2"/>
          <a:srcRect l="-27727" r="-27727"/>
          <a:stretch>
            <a:fillRect/>
          </a:stretch>
        </p:blipFill>
        <p:spPr>
          <a:xfrm>
            <a:off x="378082" y="130710"/>
            <a:ext cx="8184572" cy="5777345"/>
          </a:xfrm>
        </p:spPr>
      </p:pic>
      <p:sp>
        <p:nvSpPr>
          <p:cNvPr id="224259" name="TextBox 5"/>
          <p:cNvSpPr txBox="1">
            <a:spLocks noChangeArrowheads="1"/>
          </p:cNvSpPr>
          <p:nvPr/>
        </p:nvSpPr>
        <p:spPr bwMode="auto">
          <a:xfrm>
            <a:off x="5090994" y="6028373"/>
            <a:ext cx="3187091" cy="738664"/>
          </a:xfrm>
          <a:prstGeom prst="rect">
            <a:avLst/>
          </a:prstGeom>
          <a:noFill/>
          <a:ln w="9525">
            <a:noFill/>
            <a:miter lim="800000"/>
            <a:headEnd/>
            <a:tailEnd/>
          </a:ln>
        </p:spPr>
        <p:txBody>
          <a:bodyPr wrap="none">
            <a:prstTxWarp prst="textNoShape">
              <a:avLst/>
            </a:prstTxWarp>
            <a:spAutoFit/>
          </a:bodyPr>
          <a:lstStyle/>
          <a:p>
            <a:pPr algn="r"/>
            <a:r>
              <a:rPr lang="en-US" sz="1400" i="1"/>
              <a:t>Look at My Book — How Kids Can Write &amp; </a:t>
            </a:r>
          </a:p>
          <a:p>
            <a:pPr algn="r"/>
            <a:r>
              <a:rPr lang="en-US" sz="1400" i="1"/>
              <a:t>Illustrate Terrific Books</a:t>
            </a:r>
          </a:p>
          <a:p>
            <a:pPr algn="r"/>
            <a:r>
              <a:rPr lang="en-US" sz="1400"/>
              <a:t>Loreen Leedy</a:t>
            </a:r>
          </a:p>
        </p:txBody>
      </p:sp>
      <p:sp>
        <p:nvSpPr>
          <p:cNvPr id="5" name="Footer Placeholder 4"/>
          <p:cNvSpPr>
            <a:spLocks noGrp="1"/>
          </p:cNvSpPr>
          <p:nvPr>
            <p:ph type="ftr" sz="quarter" idx="11"/>
          </p:nvPr>
        </p:nvSpPr>
        <p:spPr>
          <a:xfrm>
            <a:off x="173182" y="6189519"/>
            <a:ext cx="2895600" cy="457200"/>
          </a:xfrm>
        </p:spPr>
        <p:txBody>
          <a:bodyPr/>
          <a:lstStyle/>
          <a:p>
            <a:pPr algn="l">
              <a:defRPr/>
            </a:pPr>
            <a:r>
              <a:rPr lang="en-US"/>
              <a:t>Laura Terrill</a:t>
            </a:r>
          </a:p>
        </p:txBody>
      </p:sp>
      <p:sp>
        <p:nvSpPr>
          <p:cNvPr id="2" name="Slide Number Placeholder 1"/>
          <p:cNvSpPr>
            <a:spLocks noGrp="1"/>
          </p:cNvSpPr>
          <p:nvPr>
            <p:ph type="sldNum" sz="quarter" idx="12"/>
          </p:nvPr>
        </p:nvSpPr>
        <p:spPr/>
        <p:txBody>
          <a:bodyPr/>
          <a:lstStyle/>
          <a:p>
            <a:pPr>
              <a:defRPr/>
            </a:pPr>
            <a:fld id="{5B35D929-64D6-814C-B3AC-4FF9CF4DC1BC}" type="slidenum">
              <a:rPr lang="en-US"/>
              <a:pPr>
                <a:defRPr/>
              </a:pPr>
              <a:t>38</a:t>
            </a:fld>
            <a:endParaRPr lang="en-US"/>
          </a:p>
        </p:txBody>
      </p:sp>
    </p:spTree>
    <p:extLst>
      <p:ext uri="{BB962C8B-B14F-4D97-AF65-F5344CB8AC3E}">
        <p14:creationId xmlns:p14="http://schemas.microsoft.com/office/powerpoint/2010/main" val="14702077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itle 2"/>
          <p:cNvSpPr>
            <a:spLocks noGrp="1"/>
          </p:cNvSpPr>
          <p:nvPr>
            <p:ph type="title"/>
          </p:nvPr>
        </p:nvSpPr>
        <p:spPr>
          <a:xfrm>
            <a:off x="590550" y="471055"/>
            <a:ext cx="8215746" cy="983672"/>
          </a:xfrm>
          <a:solidFill>
            <a:schemeClr val="accent1"/>
          </a:solidFill>
        </p:spPr>
        <p:txBody>
          <a:bodyPr>
            <a:normAutofit fontScale="90000"/>
          </a:bodyPr>
          <a:lstStyle/>
          <a:p>
            <a:pPr algn="ctr"/>
            <a:r>
              <a:rPr lang="en-US">
                <a:ea typeface="ＭＳ Ｐゴシック" pitchFamily="-107" charset="-128"/>
                <a:cs typeface="ＭＳ Ｐゴシック" pitchFamily="-107" charset="-128"/>
              </a:rPr>
              <a:t>Fat Drafting – </a:t>
            </a:r>
            <a:r>
              <a:rPr lang="en-US" sz="3111">
                <a:ea typeface="ＭＳ Ｐゴシック" pitchFamily="-107" charset="-128"/>
                <a:cs typeface="ＭＳ Ｐゴシック" pitchFamily="-107" charset="-128"/>
              </a:rPr>
              <a:t>Build up a text before revising it. </a:t>
            </a:r>
            <a:r>
              <a:rPr lang="en-US" sz="2400">
                <a:ea typeface="ＭＳ Ｐゴシック" pitchFamily="-107" charset="-128"/>
                <a:cs typeface="ＭＳ Ｐゴシック" pitchFamily="-107" charset="-128"/>
              </a:rPr>
              <a:t/>
            </a:r>
            <a:br>
              <a:rPr lang="en-US" sz="2400">
                <a:ea typeface="ＭＳ Ｐゴシック" pitchFamily="-107" charset="-128"/>
                <a:cs typeface="ＭＳ Ｐゴシック" pitchFamily="-107" charset="-128"/>
              </a:rPr>
            </a:br>
            <a:r>
              <a:rPr lang="en-US" sz="2000" i="1">
                <a:ea typeface="ＭＳ Ｐゴシック" pitchFamily="-107" charset="-128"/>
                <a:cs typeface="ＭＳ Ｐゴシック" pitchFamily="-107" charset="-128"/>
              </a:rPr>
              <a:t>Acts of Revision: A Guide for Writers</a:t>
            </a:r>
            <a:r>
              <a:rPr lang="en-US" sz="2000">
                <a:ea typeface="ＭＳ Ｐゴシック" pitchFamily="-107" charset="-128"/>
                <a:cs typeface="ＭＳ Ｐゴシック" pitchFamily="-107" charset="-128"/>
              </a:rPr>
              <a:t>, Wendy Bishop</a:t>
            </a:r>
          </a:p>
        </p:txBody>
      </p:sp>
      <p:sp>
        <p:nvSpPr>
          <p:cNvPr id="225283" name="Content Placeholder 3"/>
          <p:cNvSpPr>
            <a:spLocks noGrp="1"/>
          </p:cNvSpPr>
          <p:nvPr>
            <p:ph idx="4294967295"/>
          </p:nvPr>
        </p:nvSpPr>
        <p:spPr>
          <a:xfrm>
            <a:off x="616527" y="1818339"/>
            <a:ext cx="8229600" cy="4324350"/>
          </a:xfrm>
        </p:spPr>
        <p:txBody>
          <a:bodyPr/>
          <a:lstStyle/>
          <a:p>
            <a:r>
              <a:rPr lang="en-US" sz="2000">
                <a:latin typeface="Calibri" pitchFamily="-107" charset="0"/>
                <a:ea typeface="Calibri" pitchFamily="-107" charset="0"/>
                <a:cs typeface="Calibri" pitchFamily="-107" charset="0"/>
              </a:rPr>
              <a:t>Mark the “center of gravity sentence” from each paragraph, the sentence that seems “core, crucial, provacative, evocative, and so on”. List these sentences somewhere else and write more about each one. </a:t>
            </a:r>
          </a:p>
          <a:p>
            <a:r>
              <a:rPr lang="en-US" sz="2000">
                <a:latin typeface="Calibri" pitchFamily="-107" charset="0"/>
                <a:ea typeface="Calibri" pitchFamily="-107" charset="0"/>
                <a:cs typeface="Calibri" pitchFamily="-107" charset="0"/>
              </a:rPr>
              <a:t>Expand mindfully. Between each paragraph, write a new paragraph. If the writing is only one paragraph, add a sentence between each sentence. </a:t>
            </a:r>
          </a:p>
          <a:p>
            <a:r>
              <a:rPr lang="en-US" sz="2000">
                <a:latin typeface="Calibri" pitchFamily="-107" charset="0"/>
                <a:ea typeface="Calibri" pitchFamily="-107" charset="0"/>
                <a:cs typeface="Calibri" pitchFamily="-107" charset="0"/>
              </a:rPr>
              <a:t>Put subtitles in the text. Before and after each one add transitional sentences: summarize, forecast, expand, connect, contextualize.</a:t>
            </a:r>
          </a:p>
          <a:p>
            <a:r>
              <a:rPr lang="en-US" sz="2000">
                <a:latin typeface="Calibri" pitchFamily="-107" charset="0"/>
                <a:ea typeface="Calibri" pitchFamily="-107" charset="0"/>
                <a:cs typeface="Calibri" pitchFamily="-107" charset="0"/>
              </a:rPr>
              <a:t>Circle five important or thought provoking words in the text. Freewrite on each one. The same can be done with sentences or quotations. </a:t>
            </a:r>
          </a:p>
          <a:p>
            <a:r>
              <a:rPr lang="en-US" sz="2000">
                <a:latin typeface="Calibri" pitchFamily="-107" charset="0"/>
                <a:ea typeface="Calibri" pitchFamily="-107" charset="0"/>
                <a:cs typeface="Calibri" pitchFamily="-107" charset="0"/>
              </a:rPr>
              <a:t>Consider your draft as if it were a hypertext. With markers indicate where you would create a link—and then write the text of those imagined links. Consider how to insert this information into the text. </a:t>
            </a:r>
          </a:p>
        </p:txBody>
      </p:sp>
      <p:sp>
        <p:nvSpPr>
          <p:cNvPr id="225284" name="TextBox 3"/>
          <p:cNvSpPr txBox="1">
            <a:spLocks noChangeArrowheads="1"/>
          </p:cNvSpPr>
          <p:nvPr/>
        </p:nvSpPr>
        <p:spPr bwMode="auto">
          <a:xfrm>
            <a:off x="4724400" y="6291263"/>
            <a:ext cx="4403725" cy="338137"/>
          </a:xfrm>
          <a:prstGeom prst="rect">
            <a:avLst/>
          </a:prstGeom>
          <a:noFill/>
          <a:ln w="9525">
            <a:noFill/>
            <a:miter lim="800000"/>
            <a:headEnd/>
            <a:tailEnd/>
          </a:ln>
        </p:spPr>
        <p:txBody>
          <a:bodyPr wrap="none">
            <a:prstTxWarp prst="textNoShape">
              <a:avLst/>
            </a:prstTxWarp>
            <a:spAutoFit/>
          </a:bodyPr>
          <a:lstStyle/>
          <a:p>
            <a:r>
              <a:rPr lang="en-US" sz="1600"/>
              <a:t>adapted from </a:t>
            </a:r>
            <a:r>
              <a:rPr lang="en-US" sz="1600" i="1"/>
              <a:t>Strategic Writing</a:t>
            </a:r>
            <a:r>
              <a:rPr lang="en-US" sz="1600"/>
              <a:t>, Deborah Dean</a:t>
            </a:r>
          </a:p>
        </p:txBody>
      </p:sp>
      <p:sp>
        <p:nvSpPr>
          <p:cNvPr id="6" name="Footer Placeholder 5"/>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39</a:t>
            </a:fld>
            <a:endParaRPr lang="en-US" dirty="0"/>
          </a:p>
        </p:txBody>
      </p:sp>
    </p:spTree>
    <p:extLst>
      <p:ext uri="{BB962C8B-B14F-4D97-AF65-F5344CB8AC3E}">
        <p14:creationId xmlns:p14="http://schemas.microsoft.com/office/powerpoint/2010/main" val="1149556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lauraterrill.wikispaces.com</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1560" y="1825625"/>
            <a:ext cx="7152017" cy="4351338"/>
          </a:xfrm>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10301080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086100" cy="1366692"/>
          </a:xfrm>
        </p:spPr>
        <p:txBody>
          <a:bodyPr>
            <a:normAutofit/>
          </a:bodyPr>
          <a:lstStyle/>
          <a:p>
            <a:r>
              <a:rPr lang="en-US"/>
              <a:t>Fat Drafting </a:t>
            </a:r>
            <a:br>
              <a:rPr lang="en-US"/>
            </a:br>
            <a:endParaRPr lang="en-US" sz="2400"/>
          </a:p>
        </p:txBody>
      </p:sp>
      <p:graphicFrame>
        <p:nvGraphicFramePr>
          <p:cNvPr id="9" name="Content Placeholder 8"/>
          <p:cNvGraphicFramePr>
            <a:graphicFrameLocks noGrp="1"/>
          </p:cNvGraphicFramePr>
          <p:nvPr>
            <p:ph sz="half" idx="1"/>
            <p:extLst/>
          </p:nvPr>
        </p:nvGraphicFramePr>
        <p:xfrm>
          <a:off x="448541" y="2082522"/>
          <a:ext cx="2918114" cy="3657600"/>
        </p:xfrm>
        <a:graphic>
          <a:graphicData uri="http://schemas.openxmlformats.org/drawingml/2006/table">
            <a:tbl>
              <a:tblPr firstRow="1" bandRow="1">
                <a:tableStyleId>{5C22544A-7EE6-4342-B048-85BDC9FD1C3A}</a:tableStyleId>
              </a:tblPr>
              <a:tblGrid>
                <a:gridCol w="2918114"/>
              </a:tblGrid>
              <a:tr h="521092">
                <a:tc>
                  <a:txBody>
                    <a:bodyPr/>
                    <a:lstStyle/>
                    <a:p>
                      <a:pPr algn="ctr"/>
                      <a:r>
                        <a:rPr lang="en-US" sz="2800"/>
                        <a:t>Level 1</a:t>
                      </a:r>
                    </a:p>
                  </a:txBody>
                  <a:tcPr/>
                </a:tc>
              </a:tr>
              <a:tr h="3136508">
                <a:tc>
                  <a:txBody>
                    <a:bodyPr/>
                    <a:lstStyle/>
                    <a:p>
                      <a:r>
                        <a:rPr lang="en-US" sz="2800"/>
                        <a:t>I like breakfast.</a:t>
                      </a:r>
                      <a:r>
                        <a:rPr lang="en-US" sz="2800" baseline="0"/>
                        <a:t> </a:t>
                      </a:r>
                      <a:r>
                        <a:rPr lang="en-US" sz="2800"/>
                        <a:t>I</a:t>
                      </a:r>
                      <a:r>
                        <a:rPr lang="en-US" sz="2800" baseline="0"/>
                        <a:t> eat with friends. I go to a restaurant. I eat eggs and bacon. I eat fruit and yogurt. </a:t>
                      </a:r>
                      <a:r>
                        <a:rPr lang="en-US" sz="2800" baseline="0">
                          <a:solidFill>
                            <a:srgbClr val="FF0000"/>
                          </a:solidFill>
                        </a:rPr>
                        <a:t>(22)</a:t>
                      </a:r>
                    </a:p>
                  </a:txBody>
                  <a:tcPr/>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40</a:t>
            </a:fld>
            <a:endParaRPr lang="en-US" dirty="0"/>
          </a:p>
        </p:txBody>
      </p:sp>
      <p:sp>
        <p:nvSpPr>
          <p:cNvPr id="10" name="Rectangle 9"/>
          <p:cNvSpPr/>
          <p:nvPr/>
        </p:nvSpPr>
        <p:spPr>
          <a:xfrm>
            <a:off x="4047255" y="980651"/>
            <a:ext cx="4483677" cy="1101871"/>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Rewrite using fewer sentences and more words.</a:t>
            </a:r>
          </a:p>
        </p:txBody>
      </p:sp>
      <p:sp>
        <p:nvSpPr>
          <p:cNvPr id="11" name="TextBox 10"/>
          <p:cNvSpPr txBox="1"/>
          <p:nvPr/>
        </p:nvSpPr>
        <p:spPr>
          <a:xfrm>
            <a:off x="4329764" y="2513409"/>
            <a:ext cx="3918661" cy="3108543"/>
          </a:xfrm>
          <a:prstGeom prst="rect">
            <a:avLst/>
          </a:prstGeom>
          <a:noFill/>
        </p:spPr>
        <p:txBody>
          <a:bodyPr wrap="square" rtlCol="0" anchor="ctr">
            <a:spAutoFit/>
          </a:bodyPr>
          <a:lstStyle/>
          <a:p>
            <a:r>
              <a:rPr lang="en-US" sz="2800" i="1">
                <a:ea typeface="Segoe Print" charset="0"/>
                <a:cs typeface="Segoe Print" charset="0"/>
              </a:rPr>
              <a:t>On Saturdays, I love to eat breakfast with friends at a local restaurant where I usually eat eggs and bacon and have a parfait made with fruit and yogurt. </a:t>
            </a:r>
          </a:p>
        </p:txBody>
      </p:sp>
    </p:spTree>
    <p:extLst>
      <p:ext uri="{BB962C8B-B14F-4D97-AF65-F5344CB8AC3E}">
        <p14:creationId xmlns:p14="http://schemas.microsoft.com/office/powerpoint/2010/main" val="16924202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086100" cy="1366692"/>
          </a:xfrm>
        </p:spPr>
        <p:txBody>
          <a:bodyPr>
            <a:normAutofit/>
          </a:bodyPr>
          <a:lstStyle/>
          <a:p>
            <a:r>
              <a:rPr lang="en-US"/>
              <a:t>Fat Drafting </a:t>
            </a:r>
            <a:br>
              <a:rPr lang="en-US"/>
            </a:br>
            <a:endParaRPr lang="en-US" sz="2400"/>
          </a:p>
        </p:txBody>
      </p:sp>
      <p:graphicFrame>
        <p:nvGraphicFramePr>
          <p:cNvPr id="9" name="Content Placeholder 8"/>
          <p:cNvGraphicFramePr>
            <a:graphicFrameLocks noGrp="1"/>
          </p:cNvGraphicFramePr>
          <p:nvPr>
            <p:ph sz="half" idx="1"/>
            <p:extLst/>
          </p:nvPr>
        </p:nvGraphicFramePr>
        <p:xfrm>
          <a:off x="448541" y="1856510"/>
          <a:ext cx="2918114" cy="4264428"/>
        </p:xfrm>
        <a:graphic>
          <a:graphicData uri="http://schemas.openxmlformats.org/drawingml/2006/table">
            <a:tbl>
              <a:tblPr firstRow="1" bandRow="1">
                <a:tableStyleId>{5C22544A-7EE6-4342-B048-85BDC9FD1C3A}</a:tableStyleId>
              </a:tblPr>
              <a:tblGrid>
                <a:gridCol w="2918114"/>
              </a:tblGrid>
              <a:tr h="484908">
                <a:tc>
                  <a:txBody>
                    <a:bodyPr/>
                    <a:lstStyle/>
                    <a:p>
                      <a:pPr algn="ctr"/>
                      <a:r>
                        <a:rPr lang="en-US" sz="2400"/>
                        <a:t>Level 2</a:t>
                      </a:r>
                    </a:p>
                  </a:txBody>
                  <a:tcPr/>
                </a:tc>
              </a:tr>
              <a:tr h="3136508">
                <a:tc>
                  <a:txBody>
                    <a:bodyPr/>
                    <a:lstStyle/>
                    <a:p>
                      <a:pPr lvl="0" algn="l"/>
                      <a:r>
                        <a:rPr lang="en-US" sz="2200"/>
                        <a:t>On the</a:t>
                      </a:r>
                      <a:r>
                        <a:rPr lang="en-US" sz="2200" baseline="0"/>
                        <a:t> weekend, </a:t>
                      </a:r>
                      <a:r>
                        <a:rPr lang="en-US" sz="2200"/>
                        <a:t>I</a:t>
                      </a:r>
                      <a:r>
                        <a:rPr lang="en-US" sz="2200" baseline="0"/>
                        <a:t> sometimes go to a restaurant with my family. We don’t like fast food. We prefer a good meal. We usually have salad, a main course and dessert. I really like salad, but I also love chocolate desserts. </a:t>
                      </a:r>
                      <a:r>
                        <a:rPr lang="en-US" sz="2200" baseline="0">
                          <a:solidFill>
                            <a:srgbClr val="FF0000"/>
                          </a:solidFill>
                        </a:rPr>
                        <a:t>(41)</a:t>
                      </a:r>
                      <a:endParaRPr lang="en-US" sz="2200">
                        <a:solidFill>
                          <a:srgbClr val="FF0000"/>
                        </a:solidFill>
                      </a:endParaRPr>
                    </a:p>
                  </a:txBody>
                  <a:tcPr/>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41</a:t>
            </a:fld>
            <a:endParaRPr lang="en-US" dirty="0"/>
          </a:p>
        </p:txBody>
      </p:sp>
      <p:sp>
        <p:nvSpPr>
          <p:cNvPr id="10" name="Rectangle 9"/>
          <p:cNvSpPr/>
          <p:nvPr/>
        </p:nvSpPr>
        <p:spPr>
          <a:xfrm>
            <a:off x="4084605" y="365126"/>
            <a:ext cx="4740740" cy="390207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charset="0"/>
              <a:buChar char="•"/>
            </a:pPr>
            <a:r>
              <a:rPr lang="en-US" sz="2400">
                <a:solidFill>
                  <a:schemeClr val="bg1"/>
                </a:solidFill>
              </a:rPr>
              <a:t>Model asking questions to get more information. </a:t>
            </a:r>
          </a:p>
          <a:p>
            <a:pPr marL="342900" indent="-342900">
              <a:buFont typeface="Arial" charset="0"/>
              <a:buChar char="•"/>
            </a:pPr>
            <a:r>
              <a:rPr lang="en-US" sz="2400">
                <a:solidFill>
                  <a:schemeClr val="bg1"/>
                </a:solidFill>
              </a:rPr>
              <a:t>Write 2 or 3 questions. </a:t>
            </a:r>
          </a:p>
          <a:p>
            <a:pPr marL="342900" indent="-342900">
              <a:buFont typeface="Arial" charset="0"/>
              <a:buChar char="•"/>
            </a:pPr>
            <a:r>
              <a:rPr lang="en-US" sz="2400">
                <a:solidFill>
                  <a:schemeClr val="bg1"/>
                </a:solidFill>
              </a:rPr>
              <a:t>Have students work in pairs or small groups to rewrite answering the questions. </a:t>
            </a:r>
          </a:p>
          <a:p>
            <a:pPr marL="342900" indent="-342900">
              <a:buFont typeface="Arial" charset="0"/>
              <a:buChar char="•"/>
            </a:pPr>
            <a:r>
              <a:rPr lang="en-US" sz="2400">
                <a:solidFill>
                  <a:schemeClr val="bg1"/>
                </a:solidFill>
              </a:rPr>
              <a:t>When students understand the strategy, this can be used as a peer editing strategy after students write the first draft.  </a:t>
            </a:r>
          </a:p>
        </p:txBody>
      </p:sp>
      <p:sp>
        <p:nvSpPr>
          <p:cNvPr id="11" name="TextBox 10"/>
          <p:cNvSpPr txBox="1"/>
          <p:nvPr/>
        </p:nvSpPr>
        <p:spPr>
          <a:xfrm>
            <a:off x="4429725" y="4417359"/>
            <a:ext cx="4050500" cy="1938992"/>
          </a:xfrm>
          <a:prstGeom prst="rect">
            <a:avLst/>
          </a:prstGeom>
          <a:noFill/>
        </p:spPr>
        <p:txBody>
          <a:bodyPr wrap="square" rtlCol="0" anchor="ctr">
            <a:spAutoFit/>
          </a:bodyPr>
          <a:lstStyle/>
          <a:p>
            <a:r>
              <a:rPr lang="en-US" sz="2400" i="1"/>
              <a:t>What kind of restaurants does your family like? What do you usually order/avoid for the main course? What kind of chocolate desserts do you like? </a:t>
            </a:r>
          </a:p>
        </p:txBody>
      </p:sp>
    </p:spTree>
    <p:extLst>
      <p:ext uri="{BB962C8B-B14F-4D97-AF65-F5344CB8AC3E}">
        <p14:creationId xmlns:p14="http://schemas.microsoft.com/office/powerpoint/2010/main" val="18763036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086100" cy="1366692"/>
          </a:xfrm>
        </p:spPr>
        <p:txBody>
          <a:bodyPr>
            <a:normAutofit/>
          </a:bodyPr>
          <a:lstStyle/>
          <a:p>
            <a:r>
              <a:rPr lang="en-US"/>
              <a:t>Fat Drafting </a:t>
            </a:r>
            <a:endParaRPr lang="en-US" sz="2400"/>
          </a:p>
        </p:txBody>
      </p:sp>
      <p:graphicFrame>
        <p:nvGraphicFramePr>
          <p:cNvPr id="9" name="Content Placeholder 8"/>
          <p:cNvGraphicFramePr>
            <a:graphicFrameLocks noGrp="1"/>
          </p:cNvGraphicFramePr>
          <p:nvPr>
            <p:ph sz="half" idx="1"/>
            <p:extLst/>
          </p:nvPr>
        </p:nvGraphicFramePr>
        <p:xfrm>
          <a:off x="367148" y="1735901"/>
          <a:ext cx="3266209" cy="3930609"/>
        </p:xfrm>
        <a:graphic>
          <a:graphicData uri="http://schemas.openxmlformats.org/drawingml/2006/table">
            <a:tbl>
              <a:tblPr firstRow="1" bandRow="1">
                <a:tableStyleId>{5C22544A-7EE6-4342-B048-85BDC9FD1C3A}</a:tableStyleId>
              </a:tblPr>
              <a:tblGrid>
                <a:gridCol w="3266209"/>
              </a:tblGrid>
              <a:tr h="486369">
                <a:tc>
                  <a:txBody>
                    <a:bodyPr/>
                    <a:lstStyle/>
                    <a:p>
                      <a:pPr algn="ctr"/>
                      <a:r>
                        <a:rPr lang="en-US" sz="2400"/>
                        <a:t>Level 3</a:t>
                      </a:r>
                    </a:p>
                  </a:txBody>
                  <a:tcPr/>
                </a:tc>
              </a:tr>
              <a:tr h="343735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200" kern="1200">
                          <a:solidFill>
                            <a:schemeClr val="dk1"/>
                          </a:solidFill>
                          <a:effectLst/>
                          <a:latin typeface="+mn-lt"/>
                          <a:ea typeface="+mn-ea"/>
                          <a:cs typeface="+mn-cs"/>
                        </a:rPr>
                        <a:t>I went with my friends to a good restaurant for my birthday. It was fun. It was a restaurant where we had appetizers and shared food. I think we ordered 9 or 10 things. We spent 2 hours at the restaurant and then we all went to a movie. </a:t>
                      </a:r>
                      <a:r>
                        <a:rPr lang="en-US" sz="2200" kern="1200">
                          <a:solidFill>
                            <a:srgbClr val="FF0000"/>
                          </a:solidFill>
                          <a:effectLst/>
                          <a:latin typeface="+mn-lt"/>
                          <a:ea typeface="+mn-ea"/>
                          <a:cs typeface="+mn-cs"/>
                        </a:rPr>
                        <a:t>(49)</a:t>
                      </a:r>
                      <a:endParaRPr lang="en-US" sz="2200"/>
                    </a:p>
                  </a:txBody>
                  <a:tcPr/>
                </a:tc>
              </a:tr>
            </a:tbl>
          </a:graphicData>
        </a:graphic>
      </p:graphicFrame>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42</a:t>
            </a:fld>
            <a:endParaRPr lang="en-US" dirty="0"/>
          </a:p>
        </p:txBody>
      </p:sp>
      <p:sp>
        <p:nvSpPr>
          <p:cNvPr id="10" name="Rectangle 9"/>
          <p:cNvSpPr/>
          <p:nvPr/>
        </p:nvSpPr>
        <p:spPr>
          <a:xfrm>
            <a:off x="4184073" y="365126"/>
            <a:ext cx="4696690" cy="399905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buFont typeface="Arial" charset="0"/>
              <a:buChar char="•"/>
            </a:pPr>
            <a:r>
              <a:rPr lang="en-US" sz="2000">
                <a:solidFill>
                  <a:schemeClr val="bg1"/>
                </a:solidFill>
              </a:rPr>
              <a:t>Underline the sentence that is the most interesting.</a:t>
            </a:r>
          </a:p>
          <a:p>
            <a:pPr marL="342900" indent="-342900">
              <a:buFont typeface="Arial" charset="0"/>
              <a:buChar char="•"/>
            </a:pPr>
            <a:r>
              <a:rPr lang="en-US" sz="2000">
                <a:solidFill>
                  <a:schemeClr val="bg1"/>
                </a:solidFill>
              </a:rPr>
              <a:t>Put a question mark next to 2 sentences that need more detail.</a:t>
            </a:r>
          </a:p>
          <a:p>
            <a:pPr marL="342900" indent="-342900">
              <a:buFont typeface="Arial" charset="0"/>
              <a:buChar char="•"/>
            </a:pPr>
            <a:r>
              <a:rPr lang="en-US" sz="2000">
                <a:solidFill>
                  <a:schemeClr val="bg1"/>
                </a:solidFill>
              </a:rPr>
              <a:t>Write a question that asks for more detail. </a:t>
            </a:r>
          </a:p>
          <a:p>
            <a:pPr marL="342900" indent="-342900">
              <a:buFont typeface="Arial" charset="0"/>
              <a:buChar char="•"/>
            </a:pPr>
            <a:r>
              <a:rPr lang="en-US" sz="2000">
                <a:solidFill>
                  <a:schemeClr val="bg1"/>
                </a:solidFill>
              </a:rPr>
              <a:t>Have students work in pairs or small groups to rewrite answering the questions. </a:t>
            </a:r>
          </a:p>
          <a:p>
            <a:pPr marL="342900" indent="-342900">
              <a:buFont typeface="Arial" charset="0"/>
              <a:buChar char="•"/>
            </a:pPr>
            <a:r>
              <a:rPr lang="en-US" sz="2000">
                <a:solidFill>
                  <a:schemeClr val="bg1"/>
                </a:solidFill>
              </a:rPr>
              <a:t>When students understand the strategy, this can be used as a peer editing strategy after students write the first draft. </a:t>
            </a:r>
          </a:p>
        </p:txBody>
      </p:sp>
      <p:sp>
        <p:nvSpPr>
          <p:cNvPr id="11" name="TextBox 10"/>
          <p:cNvSpPr txBox="1"/>
          <p:nvPr/>
        </p:nvSpPr>
        <p:spPr>
          <a:xfrm>
            <a:off x="5292435" y="4835513"/>
            <a:ext cx="3066073" cy="830997"/>
          </a:xfrm>
          <a:prstGeom prst="rect">
            <a:avLst/>
          </a:prstGeom>
          <a:noFill/>
        </p:spPr>
        <p:txBody>
          <a:bodyPr wrap="square" rtlCol="0" anchor="ctr">
            <a:spAutoFit/>
          </a:bodyPr>
          <a:lstStyle/>
          <a:p>
            <a:r>
              <a:rPr lang="en-US" sz="2400" i="1"/>
              <a:t>What was the best thing you ate? </a:t>
            </a:r>
          </a:p>
        </p:txBody>
      </p:sp>
      <p:grpSp>
        <p:nvGrpSpPr>
          <p:cNvPr id="13" name="Group 12"/>
          <p:cNvGrpSpPr/>
          <p:nvPr/>
        </p:nvGrpSpPr>
        <p:grpSpPr>
          <a:xfrm>
            <a:off x="323964" y="1539701"/>
            <a:ext cx="3459041" cy="4126809"/>
            <a:chOff x="323964" y="1539701"/>
            <a:chExt cx="3459041" cy="4126809"/>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64" y="1539701"/>
              <a:ext cx="3459041" cy="4126809"/>
            </a:xfrm>
            <a:prstGeom prst="rect">
              <a:avLst/>
            </a:prstGeom>
          </p:spPr>
        </p:pic>
        <p:sp>
          <p:nvSpPr>
            <p:cNvPr id="12" name="TextBox 11"/>
            <p:cNvSpPr txBox="1"/>
            <p:nvPr/>
          </p:nvSpPr>
          <p:spPr>
            <a:xfrm>
              <a:off x="1313432" y="2457125"/>
              <a:ext cx="309993" cy="646331"/>
            </a:xfrm>
            <a:prstGeom prst="rect">
              <a:avLst/>
            </a:prstGeom>
            <a:solidFill>
              <a:schemeClr val="tx1"/>
            </a:solidFill>
          </p:spPr>
          <p:txBody>
            <a:bodyPr wrap="square" rtlCol="0">
              <a:spAutoFit/>
            </a:bodyPr>
            <a:lstStyle/>
            <a:p>
              <a:r>
                <a:rPr lang="en-US" sz="3600">
                  <a:solidFill>
                    <a:srgbClr val="FF0000"/>
                  </a:solidFill>
                </a:rPr>
                <a:t>?</a:t>
              </a:r>
            </a:p>
          </p:txBody>
        </p:sp>
        <p:sp>
          <p:nvSpPr>
            <p:cNvPr id="6" name="TextBox 5"/>
            <p:cNvSpPr txBox="1"/>
            <p:nvPr/>
          </p:nvSpPr>
          <p:spPr>
            <a:xfrm>
              <a:off x="1114254" y="3832000"/>
              <a:ext cx="309993" cy="646331"/>
            </a:xfrm>
            <a:prstGeom prst="rect">
              <a:avLst/>
            </a:prstGeom>
            <a:solidFill>
              <a:schemeClr val="tx1"/>
            </a:solidFill>
          </p:spPr>
          <p:txBody>
            <a:bodyPr wrap="square" rtlCol="0">
              <a:spAutoFit/>
            </a:bodyPr>
            <a:lstStyle/>
            <a:p>
              <a:r>
                <a:rPr lang="en-US" sz="3600">
                  <a:solidFill>
                    <a:srgbClr val="FF0000"/>
                  </a:solidFill>
                </a:rPr>
                <a:t>?</a:t>
              </a:r>
            </a:p>
          </p:txBody>
        </p:sp>
      </p:grpSp>
    </p:spTree>
    <p:extLst>
      <p:ext uri="{BB962C8B-B14F-4D97-AF65-F5344CB8AC3E}">
        <p14:creationId xmlns:p14="http://schemas.microsoft.com/office/powerpoint/2010/main" val="161353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7330" name="Content Placeholder 6" descr="EDIT.jpg"/>
          <p:cNvPicPr>
            <a:picLocks noGrp="1" noChangeAspect="1"/>
          </p:cNvPicPr>
          <p:nvPr>
            <p:ph/>
          </p:nvPr>
        </p:nvPicPr>
        <p:blipFill>
          <a:blip r:embed="rId2"/>
          <a:srcRect l="-28741" r="-28741"/>
          <a:stretch>
            <a:fillRect/>
          </a:stretch>
        </p:blipFill>
        <p:spPr>
          <a:xfrm>
            <a:off x="207818" y="211868"/>
            <a:ext cx="8252854" cy="5825544"/>
          </a:xfrm>
        </p:spPr>
      </p:pic>
      <p:sp>
        <p:nvSpPr>
          <p:cNvPr id="227331" name="TextBox 7"/>
          <p:cNvSpPr txBox="1">
            <a:spLocks noChangeArrowheads="1"/>
          </p:cNvSpPr>
          <p:nvPr/>
        </p:nvSpPr>
        <p:spPr bwMode="auto">
          <a:xfrm>
            <a:off x="5061415" y="6031468"/>
            <a:ext cx="3187091" cy="738664"/>
          </a:xfrm>
          <a:prstGeom prst="rect">
            <a:avLst/>
          </a:prstGeom>
          <a:noFill/>
          <a:ln w="9525">
            <a:noFill/>
            <a:miter lim="800000"/>
            <a:headEnd/>
            <a:tailEnd/>
          </a:ln>
        </p:spPr>
        <p:txBody>
          <a:bodyPr wrap="none">
            <a:prstTxWarp prst="textNoShape">
              <a:avLst/>
            </a:prstTxWarp>
            <a:spAutoFit/>
          </a:bodyPr>
          <a:lstStyle/>
          <a:p>
            <a:pPr algn="r"/>
            <a:r>
              <a:rPr lang="en-US" sz="1400" i="1"/>
              <a:t>Look at My Book — How Kids Can Write &amp; </a:t>
            </a:r>
          </a:p>
          <a:p>
            <a:pPr algn="r"/>
            <a:r>
              <a:rPr lang="en-US" sz="1400" i="1"/>
              <a:t>Illustrate Terrific Books</a:t>
            </a:r>
          </a:p>
          <a:p>
            <a:pPr algn="r"/>
            <a:r>
              <a:rPr lang="en-US" sz="1400"/>
              <a:t>Loreen Leedy</a:t>
            </a:r>
          </a:p>
        </p:txBody>
      </p:sp>
      <p:sp>
        <p:nvSpPr>
          <p:cNvPr id="5" name="Footer Placeholder 4"/>
          <p:cNvSpPr>
            <a:spLocks noGrp="1"/>
          </p:cNvSpPr>
          <p:nvPr>
            <p:ph type="ftr" sz="quarter" idx="11"/>
          </p:nvPr>
        </p:nvSpPr>
        <p:spPr>
          <a:xfrm>
            <a:off x="207818" y="6172200"/>
            <a:ext cx="2895600" cy="457200"/>
          </a:xfrm>
        </p:spPr>
        <p:txBody>
          <a:bodyPr/>
          <a:lstStyle/>
          <a:p>
            <a:pPr algn="l">
              <a:defRPr/>
            </a:pPr>
            <a:r>
              <a:rPr lang="en-US"/>
              <a:t>Laura Terrill</a:t>
            </a:r>
          </a:p>
        </p:txBody>
      </p:sp>
      <p:sp>
        <p:nvSpPr>
          <p:cNvPr id="2" name="Slide Number Placeholder 1"/>
          <p:cNvSpPr>
            <a:spLocks noGrp="1"/>
          </p:cNvSpPr>
          <p:nvPr>
            <p:ph type="sldNum" sz="quarter" idx="12"/>
          </p:nvPr>
        </p:nvSpPr>
        <p:spPr/>
        <p:txBody>
          <a:bodyPr/>
          <a:lstStyle/>
          <a:p>
            <a:pPr>
              <a:defRPr/>
            </a:pPr>
            <a:fld id="{5B35D929-64D6-814C-B3AC-4FF9CF4DC1BC}" type="slidenum">
              <a:rPr lang="en-US"/>
              <a:pPr>
                <a:defRPr/>
              </a:pPr>
              <a:t>43</a:t>
            </a:fld>
            <a:endParaRPr lang="en-US"/>
          </a:p>
        </p:txBody>
      </p:sp>
    </p:spTree>
    <p:extLst>
      <p:ext uri="{BB962C8B-B14F-4D97-AF65-F5344CB8AC3E}">
        <p14:creationId xmlns:p14="http://schemas.microsoft.com/office/powerpoint/2010/main" val="4790778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4322619" y="1066800"/>
            <a:ext cx="3703782" cy="769441"/>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4400" i="1"/>
              <a:t>Conventions</a:t>
            </a:r>
            <a:endParaRPr lang="en-US" sz="3600"/>
          </a:p>
        </p:txBody>
      </p:sp>
      <p:sp>
        <p:nvSpPr>
          <p:cNvPr id="157699" name="Text Box 3"/>
          <p:cNvSpPr txBox="1">
            <a:spLocks noChangeArrowheads="1"/>
          </p:cNvSpPr>
          <p:nvPr/>
        </p:nvSpPr>
        <p:spPr bwMode="auto">
          <a:xfrm>
            <a:off x="6477000" y="6184900"/>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157700" name="Text Box 4"/>
          <p:cNvSpPr txBox="1">
            <a:spLocks noChangeArrowheads="1"/>
          </p:cNvSpPr>
          <p:nvPr/>
        </p:nvSpPr>
        <p:spPr bwMode="auto">
          <a:xfrm>
            <a:off x="563564" y="3195874"/>
            <a:ext cx="8137092" cy="3416320"/>
          </a:xfrm>
          <a:prstGeom prst="rect">
            <a:avLst/>
          </a:prstGeom>
          <a:noFill/>
          <a:ln w="9525">
            <a:noFill/>
            <a:miter lim="800000"/>
            <a:headEnd/>
            <a:tailEnd/>
          </a:ln>
        </p:spPr>
        <p:txBody>
          <a:bodyPr wrap="square">
            <a:prstTxWarp prst="textNoShape">
              <a:avLst/>
            </a:prstTxWarp>
            <a:spAutoFit/>
          </a:bodyPr>
          <a:lstStyle/>
          <a:p>
            <a:r>
              <a:rPr lang="en-US" sz="2800" i="1">
                <a:solidFill>
                  <a:schemeClr val="tx1">
                    <a:lumMod val="95000"/>
                  </a:schemeClr>
                </a:solidFill>
              </a:rPr>
              <a:t>“Students in classes where conventions are valued over everything else get a distorted view of writing… Effective writing classrooms are places where there is a balance between creating interesting, informative, imaginative texts, and editing those texts for conventions.”</a:t>
            </a:r>
          </a:p>
          <a:p>
            <a:pPr algn="r"/>
            <a:r>
              <a:rPr lang="en-US" sz="2400" i="1"/>
              <a:t>6+1 Traits of Writing </a:t>
            </a:r>
          </a:p>
          <a:p>
            <a:pPr algn="r"/>
            <a:r>
              <a:rPr lang="en-US" sz="2400" i="1"/>
              <a:t>Ruth Culham</a:t>
            </a:r>
            <a:endParaRPr lang="en-US" sz="2800" i="1">
              <a:solidFill>
                <a:schemeClr val="tx1">
                  <a:lumMod val="95000"/>
                </a:schemeClr>
              </a:solidFill>
            </a:endParaRPr>
          </a:p>
        </p:txBody>
      </p:sp>
      <p:pic>
        <p:nvPicPr>
          <p:cNvPr id="157701" name="Picture 5" descr="grammar-sic"/>
          <p:cNvPicPr>
            <a:picLocks noChangeAspect="1" noChangeArrowheads="1"/>
          </p:cNvPicPr>
          <p:nvPr/>
        </p:nvPicPr>
        <p:blipFill>
          <a:blip r:embed="rId3"/>
          <a:srcRect/>
          <a:stretch>
            <a:fillRect/>
          </a:stretch>
        </p:blipFill>
        <p:spPr bwMode="auto">
          <a:xfrm>
            <a:off x="563564" y="500064"/>
            <a:ext cx="2512145" cy="2595605"/>
          </a:xfrm>
          <a:prstGeom prst="rect">
            <a:avLst/>
          </a:prstGeom>
          <a:noFill/>
          <a:ln w="9525">
            <a:noFill/>
            <a:miter lim="800000"/>
            <a:headEnd/>
            <a:tailEnd/>
          </a:ln>
        </p:spPr>
      </p:pic>
      <p:sp>
        <p:nvSpPr>
          <p:cNvPr id="15770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82219873-79EF-C14B-B9BD-9696DA1AA3E9}" type="slidenum">
              <a:rPr lang="en-US">
                <a:latin typeface="Arial" pitchFamily="-103" charset="0"/>
                <a:ea typeface="ＭＳ Ｐゴシック" pitchFamily="-103" charset="-128"/>
                <a:cs typeface="ＭＳ Ｐゴシック" pitchFamily="-103" charset="-128"/>
              </a:rPr>
              <a:pPr/>
              <a:t>44</a:t>
            </a:fld>
            <a:endParaRPr lang="en-US">
              <a:latin typeface="Arial" pitchFamily="-103" charset="0"/>
              <a:ea typeface="ＭＳ Ｐゴシック" pitchFamily="-103" charset="-128"/>
              <a:cs typeface="ＭＳ Ｐゴシック" pitchFamily="-103"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437574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1"/>
          <p:cNvSpPr>
            <a:spLocks noGrp="1"/>
          </p:cNvSpPr>
          <p:nvPr>
            <p:ph type="title"/>
          </p:nvPr>
        </p:nvSpPr>
        <p:spPr>
          <a:xfrm>
            <a:off x="533400" y="171868"/>
            <a:ext cx="8229600" cy="1066800"/>
          </a:xfrm>
        </p:spPr>
        <p:txBody>
          <a:bodyPr/>
          <a:lstStyle/>
          <a:p>
            <a:pPr algn="ctr" eaLnBrk="1" hangingPunct="1"/>
            <a:r>
              <a:rPr lang="en-US">
                <a:ea typeface="ＭＳ Ｐゴシック" pitchFamily="-103" charset="-128"/>
                <a:cs typeface="ＭＳ Ｐゴシック" pitchFamily="-103" charset="-128"/>
              </a:rPr>
              <a:t>Conventions</a:t>
            </a:r>
          </a:p>
        </p:txBody>
      </p:sp>
      <p:sp>
        <p:nvSpPr>
          <p:cNvPr id="10" name="TextBox 9"/>
          <p:cNvSpPr txBox="1">
            <a:spLocks noChangeArrowheads="1"/>
          </p:cNvSpPr>
          <p:nvPr/>
        </p:nvSpPr>
        <p:spPr bwMode="auto">
          <a:xfrm>
            <a:off x="1551709" y="4551597"/>
            <a:ext cx="6677891" cy="1938992"/>
          </a:xfrm>
          <a:prstGeom prst="rect">
            <a:avLst/>
          </a:prstGeom>
          <a:noFill/>
          <a:ln w="9525">
            <a:noFill/>
            <a:miter lim="800000"/>
            <a:headEnd/>
            <a:tailEnd/>
          </a:ln>
        </p:spPr>
        <p:txBody>
          <a:bodyPr wrap="square">
            <a:prstTxWarp prst="textNoShape">
              <a:avLst/>
            </a:prstTxWarp>
            <a:spAutoFit/>
          </a:bodyPr>
          <a:lstStyle/>
          <a:p>
            <a:pPr algn="ctr"/>
            <a:r>
              <a:rPr lang="en-US" sz="2400"/>
              <a:t>“It has now become conventional wisdom…… that the best way to teach conventions is by example, using texts students create.”</a:t>
            </a:r>
          </a:p>
          <a:p>
            <a:pPr algn="r"/>
            <a:r>
              <a:rPr lang="en-US" sz="2400" i="1"/>
              <a:t>6+1 Traits of Writing </a:t>
            </a:r>
          </a:p>
          <a:p>
            <a:pPr algn="r"/>
            <a:r>
              <a:rPr lang="en-US" sz="2400" i="1"/>
              <a:t>Ruth Culham</a:t>
            </a:r>
          </a:p>
        </p:txBody>
      </p:sp>
      <p:graphicFrame>
        <p:nvGraphicFramePr>
          <p:cNvPr id="15" name="Table 14"/>
          <p:cNvGraphicFramePr>
            <a:graphicFrameLocks noGrp="1"/>
          </p:cNvGraphicFramePr>
          <p:nvPr/>
        </p:nvGraphicFramePr>
        <p:xfrm>
          <a:off x="533400" y="1600200"/>
          <a:ext cx="8229600" cy="2743200"/>
        </p:xfrm>
        <a:graphic>
          <a:graphicData uri="http://schemas.openxmlformats.org/drawingml/2006/table">
            <a:tbl>
              <a:tblPr firstRow="1" bandRow="1">
                <a:tableStyleId>{69CF1AB2-1976-4502-BF36-3FF5EA218861}</a:tableStyleId>
              </a:tblPr>
              <a:tblGrid>
                <a:gridCol w="3124200"/>
                <a:gridCol w="1905000"/>
                <a:gridCol w="32004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Correct use of all conventions</a:t>
                      </a:r>
                    </a:p>
                  </a:txBody>
                  <a:tcPr anchor="ctr"/>
                </a:tc>
                <a:tc>
                  <a:txBody>
                    <a:bodyPr/>
                    <a:lstStyle/>
                    <a:p>
                      <a:pPr algn="l"/>
                      <a:endParaRPr lang="en-US" sz="24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u="none" strike="noStrike" kern="1200" cap="none" spc="0" normalizeH="0" baseline="0" noProof="0">
                          <a:ln>
                            <a:noFill/>
                          </a:ln>
                          <a:effectLst/>
                          <a:uLnTx/>
                          <a:uFillTx/>
                        </a:rPr>
                        <a:t>Risk-taking</a:t>
                      </a:r>
                    </a:p>
                  </a:txBody>
                  <a:tcPr anchor="ctr"/>
                </a:tc>
              </a:tr>
              <a:tr h="383540">
                <a:tc>
                  <a:txBody>
                    <a:bodyPr/>
                    <a:lstStyle/>
                    <a:p>
                      <a:pPr algn="l">
                        <a:buClr>
                          <a:schemeClr val="accent6"/>
                        </a:buClr>
                      </a:pPr>
                      <a:endParaRPr lang="en-US" sz="2400" b="0"/>
                    </a:p>
                    <a:p>
                      <a:pPr lvl="0" algn="l">
                        <a:buClr>
                          <a:schemeClr val="accent6"/>
                        </a:buClr>
                      </a:pPr>
                      <a:r>
                        <a:rPr lang="en-US" sz="2400" b="0"/>
                        <a:t>Writing errors are bad, they are indicators of failure</a:t>
                      </a:r>
                    </a:p>
                    <a:p>
                      <a:pPr algn="l"/>
                      <a:endParaRPr lang="en-US" sz="2400" b="0"/>
                    </a:p>
                  </a:txBody>
                  <a:tcPr anchor="ctr"/>
                </a:tc>
                <a:tc>
                  <a:txBody>
                    <a:bodyPr/>
                    <a:lstStyle/>
                    <a:p>
                      <a:pPr algn="l"/>
                      <a:endParaRPr lang="en-US" sz="2400" b="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Writing errors are good, they are opportunities for instruction</a:t>
                      </a:r>
                    </a:p>
                  </a:txBody>
                  <a:tcPr anchor="ctr"/>
                </a:tc>
              </a:tr>
            </a:tbl>
          </a:graphicData>
        </a:graphic>
      </p:graphicFrame>
      <p:sp>
        <p:nvSpPr>
          <p:cNvPr id="13" name="Right Arrow 12"/>
          <p:cNvSpPr/>
          <p:nvPr/>
        </p:nvSpPr>
        <p:spPr>
          <a:xfrm>
            <a:off x="4267200" y="19812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ight Arrow 18"/>
          <p:cNvSpPr/>
          <p:nvPr/>
        </p:nvSpPr>
        <p:spPr>
          <a:xfrm>
            <a:off x="4267200" y="32004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lide Number Placeholder 8"/>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45</a:t>
            </a:fld>
            <a:endParaRPr lang="en-US"/>
          </a:p>
        </p:txBody>
      </p:sp>
      <p:sp>
        <p:nvSpPr>
          <p:cNvPr id="11" name="Footer Placeholder 10"/>
          <p:cNvSpPr>
            <a:spLocks noGrp="1"/>
          </p:cNvSpPr>
          <p:nvPr>
            <p:ph type="ftr" sz="quarter" idx="4294967295"/>
          </p:nvPr>
        </p:nvSpPr>
        <p:spPr>
          <a:xfrm>
            <a:off x="0" y="6430962"/>
            <a:ext cx="5421083" cy="365125"/>
          </a:xfrm>
          <a:prstGeom prst="rect">
            <a:avLst/>
          </a:prstGeom>
        </p:spPr>
        <p:txBody>
          <a:bodyPr/>
          <a:lstStyle/>
          <a:p>
            <a:r>
              <a:rPr lang="en-US"/>
              <a:t>Laura Terrill</a:t>
            </a:r>
          </a:p>
        </p:txBody>
      </p:sp>
    </p:spTree>
    <p:extLst>
      <p:ext uri="{BB962C8B-B14F-4D97-AF65-F5344CB8AC3E}">
        <p14:creationId xmlns:p14="http://schemas.microsoft.com/office/powerpoint/2010/main" val="44922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itle 2"/>
          <p:cNvSpPr>
            <a:spLocks noGrp="1"/>
          </p:cNvSpPr>
          <p:nvPr>
            <p:ph type="title"/>
          </p:nvPr>
        </p:nvSpPr>
        <p:spPr>
          <a:xfrm>
            <a:off x="590550" y="365127"/>
            <a:ext cx="7924800" cy="895637"/>
          </a:xfrm>
          <a:solidFill>
            <a:schemeClr val="accent1"/>
          </a:solidFill>
        </p:spPr>
        <p:txBody>
          <a:bodyPr>
            <a:normAutofit/>
          </a:bodyPr>
          <a:lstStyle/>
          <a:p>
            <a:r>
              <a:rPr lang="en-US" sz="3600">
                <a:solidFill>
                  <a:schemeClr val="tx1"/>
                </a:solidFill>
              </a:rPr>
              <a:t>Composition Correction Reference Sheet</a:t>
            </a:r>
          </a:p>
        </p:txBody>
      </p:sp>
      <p:sp>
        <p:nvSpPr>
          <p:cNvPr id="233475" name="TextBox 3"/>
          <p:cNvSpPr txBox="1">
            <a:spLocks noChangeArrowheads="1"/>
          </p:cNvSpPr>
          <p:nvPr/>
        </p:nvSpPr>
        <p:spPr bwMode="auto">
          <a:xfrm>
            <a:off x="941388" y="1438560"/>
            <a:ext cx="7660879" cy="1569660"/>
          </a:xfrm>
          <a:prstGeom prst="rect">
            <a:avLst/>
          </a:prstGeom>
          <a:noFill/>
          <a:ln w="9525">
            <a:noFill/>
            <a:miter lim="800000"/>
            <a:headEnd/>
            <a:tailEnd/>
          </a:ln>
        </p:spPr>
        <p:txBody>
          <a:bodyPr wrap="square">
            <a:prstTxWarp prst="textNoShape">
              <a:avLst/>
            </a:prstTxWarp>
            <a:spAutoFit/>
          </a:bodyPr>
          <a:lstStyle/>
          <a:p>
            <a:r>
              <a:rPr lang="en-US" sz="2400"/>
              <a:t>The error chart lists codes for your writing errors. You will use the codes and the samples provided to assess and correct the mistakes that you made in your</a:t>
            </a:r>
          </a:p>
          <a:p>
            <a:r>
              <a:rPr lang="en-US" sz="2400"/>
              <a:t>composition.</a:t>
            </a:r>
          </a:p>
        </p:txBody>
      </p:sp>
      <p:graphicFrame>
        <p:nvGraphicFramePr>
          <p:cNvPr id="5" name="Table 4"/>
          <p:cNvGraphicFramePr>
            <a:graphicFrameLocks noGrp="1"/>
          </p:cNvGraphicFramePr>
          <p:nvPr>
            <p:extLst>
              <p:ext uri="{D42A27DB-BD31-4B8C-83A1-F6EECF244321}">
                <p14:modId xmlns:p14="http://schemas.microsoft.com/office/powerpoint/2010/main" val="175168316"/>
              </p:ext>
            </p:extLst>
          </p:nvPr>
        </p:nvGraphicFramePr>
        <p:xfrm>
          <a:off x="808566" y="3284990"/>
          <a:ext cx="7526867" cy="2687320"/>
        </p:xfrm>
        <a:graphic>
          <a:graphicData uri="http://schemas.openxmlformats.org/drawingml/2006/table">
            <a:tbl>
              <a:tblPr firstRow="1" bandRow="1">
                <a:tableStyleId>{5C22544A-7EE6-4342-B048-85BDC9FD1C3A}</a:tableStyleId>
              </a:tblPr>
              <a:tblGrid>
                <a:gridCol w="1034944"/>
                <a:gridCol w="2605724"/>
                <a:gridCol w="3886199"/>
              </a:tblGrid>
              <a:tr h="370840">
                <a:tc>
                  <a:txBody>
                    <a:bodyPr/>
                    <a:lstStyle/>
                    <a:p>
                      <a:pPr algn="ctr"/>
                      <a:r>
                        <a:rPr lang="en-US"/>
                        <a:t>Code</a:t>
                      </a:r>
                    </a:p>
                  </a:txBody>
                  <a:tcPr/>
                </a:tc>
                <a:tc>
                  <a:txBody>
                    <a:bodyPr/>
                    <a:lstStyle/>
                    <a:p>
                      <a:pPr algn="ctr"/>
                      <a:r>
                        <a:rPr lang="en-US"/>
                        <a:t>Explanation</a:t>
                      </a:r>
                    </a:p>
                  </a:txBody>
                  <a:tcPr/>
                </a:tc>
                <a:tc>
                  <a:txBody>
                    <a:bodyPr/>
                    <a:lstStyle/>
                    <a:p>
                      <a:pPr algn="ctr"/>
                      <a:r>
                        <a:rPr lang="en-US"/>
                        <a:t>Sample</a:t>
                      </a:r>
                    </a:p>
                  </a:txBody>
                  <a:tcPr/>
                </a:tc>
              </a:tr>
              <a:tr h="370840">
                <a:tc>
                  <a:txBody>
                    <a:bodyPr/>
                    <a:lstStyle/>
                    <a:p>
                      <a:pPr algn="l"/>
                      <a:r>
                        <a:rPr lang="en-US"/>
                        <a:t>1. sp</a:t>
                      </a:r>
                    </a:p>
                  </a:txBody>
                  <a:tcPr anchor="ctr"/>
                </a:tc>
                <a:tc>
                  <a:txBody>
                    <a:bodyPr/>
                    <a:lstStyle/>
                    <a:p>
                      <a:r>
                        <a:rPr lang="en-US" sz="1600"/>
                        <a:t>Spelling mistake</a:t>
                      </a:r>
                    </a:p>
                  </a:txBody>
                  <a:tcPr anchor="ctr"/>
                </a:tc>
                <a:tc>
                  <a:txBody>
                    <a:bodyPr/>
                    <a:lstStyle/>
                    <a:p>
                      <a:r>
                        <a:rPr lang="en-US" sz="1600" i="1"/>
                        <a:t>               sp</a:t>
                      </a:r>
                    </a:p>
                    <a:p>
                      <a:r>
                        <a:rPr lang="en-US" sz="1600"/>
                        <a:t>J’aime</a:t>
                      </a:r>
                      <a:r>
                        <a:rPr lang="en-US" sz="1600" baseline="0"/>
                        <a:t> bein   (bien)</a:t>
                      </a:r>
                      <a:endParaRPr lang="en-US" sz="1600"/>
                    </a:p>
                  </a:txBody>
                  <a:tcPr/>
                </a:tc>
              </a:tr>
              <a:tr h="370840">
                <a:tc>
                  <a:txBody>
                    <a:bodyPr/>
                    <a:lstStyle/>
                    <a:p>
                      <a:pPr algn="l"/>
                      <a:r>
                        <a:rPr lang="en-US"/>
                        <a:t>2. s/v</a:t>
                      </a:r>
                    </a:p>
                  </a:txBody>
                  <a:tcPr anchor="ctr"/>
                </a:tc>
                <a:tc>
                  <a:txBody>
                    <a:bodyPr/>
                    <a:lstStyle/>
                    <a:p>
                      <a:r>
                        <a:rPr lang="en-US" sz="1600"/>
                        <a:t>Subject and verb need to agree</a:t>
                      </a:r>
                    </a:p>
                  </a:txBody>
                  <a:tcPr anchor="ctr"/>
                </a:tc>
                <a:tc>
                  <a:txBody>
                    <a:bodyPr/>
                    <a:lstStyle/>
                    <a:p>
                      <a:r>
                        <a:rPr lang="en-US" sz="1600"/>
                        <a:t>                                 </a:t>
                      </a:r>
                      <a:r>
                        <a:rPr lang="en-US" sz="1600" i="1"/>
                        <a:t>s/v</a:t>
                      </a:r>
                    </a:p>
                    <a:p>
                      <a:r>
                        <a:rPr lang="en-US" sz="1600"/>
                        <a:t>Où est-ce</a:t>
                      </a:r>
                      <a:r>
                        <a:rPr lang="en-US" sz="1600" baseline="0"/>
                        <a:t> que tu habite? (habites)</a:t>
                      </a:r>
                      <a:endParaRPr lang="en-US" sz="1600"/>
                    </a:p>
                  </a:txBody>
                  <a:tcPr/>
                </a:tc>
              </a:tr>
              <a:tr h="370840">
                <a:tc>
                  <a:txBody>
                    <a:bodyPr/>
                    <a:lstStyle/>
                    <a:p>
                      <a:pPr algn="l"/>
                      <a:r>
                        <a:rPr lang="en-US"/>
                        <a:t>3. n</a:t>
                      </a:r>
                    </a:p>
                  </a:txBody>
                  <a:tcPr anchor="ctr"/>
                </a:tc>
                <a:tc>
                  <a:txBody>
                    <a:bodyPr/>
                    <a:lstStyle/>
                    <a:p>
                      <a:r>
                        <a:rPr lang="en-US" sz="1600"/>
                        <a:t>Noun / adjective</a:t>
                      </a:r>
                      <a:r>
                        <a:rPr lang="en-US" sz="1600" baseline="0"/>
                        <a:t> agreement</a:t>
                      </a:r>
                      <a:endParaRPr lang="en-US" sz="1600"/>
                    </a:p>
                  </a:txBody>
                  <a:tcPr anchor="ctr"/>
                </a:tc>
                <a:tc>
                  <a:txBody>
                    <a:bodyPr/>
                    <a:lstStyle/>
                    <a:p>
                      <a:r>
                        <a:rPr lang="en-US" sz="1600"/>
                        <a:t>                        </a:t>
                      </a:r>
                      <a:r>
                        <a:rPr lang="en-US" sz="1600" i="1"/>
                        <a:t>n</a:t>
                      </a:r>
                    </a:p>
                    <a:p>
                      <a:r>
                        <a:rPr lang="en-US" sz="1600"/>
                        <a:t>J’adore le petit</a:t>
                      </a:r>
                      <a:r>
                        <a:rPr lang="en-US" sz="1600" baseline="0"/>
                        <a:t>e chien noir. (petit)</a:t>
                      </a:r>
                      <a:endParaRPr lang="en-US" sz="1600"/>
                    </a:p>
                  </a:txBody>
                  <a:tcPr/>
                </a:tc>
              </a:tr>
              <a:tr h="370840">
                <a:tc>
                  <a:txBody>
                    <a:bodyPr/>
                    <a:lstStyle/>
                    <a:p>
                      <a:pPr algn="l"/>
                      <a:r>
                        <a:rPr lang="en-US"/>
                        <a:t>4. m</a:t>
                      </a:r>
                    </a:p>
                  </a:txBody>
                  <a:tcPr anchor="ctr"/>
                </a:tc>
                <a:tc>
                  <a:txBody>
                    <a:bodyPr/>
                    <a:lstStyle/>
                    <a:p>
                      <a:r>
                        <a:rPr lang="en-US" sz="1600"/>
                        <a:t>Mood – use indicative or subjunctive correctly</a:t>
                      </a:r>
                    </a:p>
                  </a:txBody>
                  <a:tcPr anchor="ctr"/>
                </a:tc>
                <a:tc>
                  <a:txBody>
                    <a:bodyPr/>
                    <a:lstStyle/>
                    <a:p>
                      <a:r>
                        <a:rPr lang="en-US" sz="1600"/>
                        <a:t>                          </a:t>
                      </a:r>
                      <a:r>
                        <a:rPr lang="en-US" sz="1600" i="1"/>
                        <a:t> m</a:t>
                      </a:r>
                    </a:p>
                    <a:p>
                      <a:r>
                        <a:rPr lang="en-US" sz="1600"/>
                        <a:t>Il</a:t>
                      </a:r>
                      <a:r>
                        <a:rPr lang="en-US" sz="1600" baseline="0"/>
                        <a:t> faut que tu fais tes devoirs. (fasses)</a:t>
                      </a:r>
                      <a:endParaRPr lang="en-US" sz="1600"/>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46</a:t>
            </a:fld>
            <a:endParaRPr lang="en-US" dirty="0"/>
          </a:p>
        </p:txBody>
      </p:sp>
    </p:spTree>
    <p:extLst>
      <p:ext uri="{BB962C8B-B14F-4D97-AF65-F5344CB8AC3E}">
        <p14:creationId xmlns:p14="http://schemas.microsoft.com/office/powerpoint/2010/main" val="9458542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943200573"/>
              </p:ext>
            </p:extLst>
          </p:nvPr>
        </p:nvGraphicFramePr>
        <p:xfrm>
          <a:off x="63500" y="50794"/>
          <a:ext cx="8978899" cy="6807708"/>
        </p:xfrm>
        <a:graphic>
          <a:graphicData uri="http://schemas.openxmlformats.org/drawingml/2006/table">
            <a:tbl>
              <a:tblPr firstRow="1" bandRow="1">
                <a:tableStyleId>{5C22544A-7EE6-4342-B048-85BDC9FD1C3A}</a:tableStyleId>
              </a:tblPr>
              <a:tblGrid>
                <a:gridCol w="1169555"/>
                <a:gridCol w="1952336"/>
                <a:gridCol w="1952336"/>
                <a:gridCol w="1952336"/>
                <a:gridCol w="1952336"/>
              </a:tblGrid>
              <a:tr h="600370">
                <a:tc>
                  <a:txBody>
                    <a:bodyPr/>
                    <a:lstStyle/>
                    <a:p>
                      <a:endParaRPr lang="en-US"/>
                    </a:p>
                    <a:p>
                      <a:endParaRPr lang="en-US"/>
                    </a:p>
                    <a:p>
                      <a:endParaRPr lang="en-US"/>
                    </a:p>
                  </a:txBody>
                  <a:tcPr/>
                </a:tc>
                <a:tc>
                  <a:txBody>
                    <a:bodyPr/>
                    <a:lstStyle/>
                    <a:p>
                      <a:pPr algn="ctr"/>
                      <a:r>
                        <a:rPr lang="en-US" sz="1200"/>
                        <a:t>Strong </a:t>
                      </a:r>
                    </a:p>
                    <a:p>
                      <a:pPr algn="ctr"/>
                      <a:r>
                        <a:rPr lang="en-US" sz="1200"/>
                        <a:t>Performance</a:t>
                      </a:r>
                    </a:p>
                    <a:p>
                      <a:pPr marL="342900" indent="-342900" algn="ctr">
                        <a:buAutoNum type="arabicPlain" startAt="10"/>
                      </a:pPr>
                      <a:r>
                        <a:rPr lang="en-US" sz="1200"/>
                        <a:t>    9</a:t>
                      </a:r>
                    </a:p>
                  </a:txBody>
                  <a:tcPr/>
                </a:tc>
                <a:tc>
                  <a:txBody>
                    <a:bodyPr/>
                    <a:lstStyle/>
                    <a:p>
                      <a:pPr algn="ctr"/>
                      <a:r>
                        <a:rPr lang="en-US" sz="1200"/>
                        <a:t>Meets</a:t>
                      </a:r>
                      <a:r>
                        <a:rPr lang="en-US" sz="1200" baseline="0"/>
                        <a:t>  </a:t>
                      </a:r>
                    </a:p>
                    <a:p>
                      <a:pPr algn="ctr"/>
                      <a:r>
                        <a:rPr lang="en-US" sz="1200" baseline="0"/>
                        <a:t>Expectations</a:t>
                      </a:r>
                    </a:p>
                    <a:p>
                      <a:pPr algn="ctr"/>
                      <a:r>
                        <a:rPr lang="en-US" sz="1200" baseline="0"/>
                        <a:t>8</a:t>
                      </a:r>
                      <a:endParaRPr lang="en-US" sz="1200"/>
                    </a:p>
                  </a:txBody>
                  <a:tcPr/>
                </a:tc>
                <a:tc>
                  <a:txBody>
                    <a:bodyPr/>
                    <a:lstStyle/>
                    <a:p>
                      <a:pPr algn="ctr"/>
                      <a:r>
                        <a:rPr lang="en-US" sz="1200"/>
                        <a:t>Approaches </a:t>
                      </a:r>
                    </a:p>
                    <a:p>
                      <a:pPr algn="ctr"/>
                      <a:r>
                        <a:rPr lang="en-US" sz="1200"/>
                        <a:t>Expectations</a:t>
                      </a:r>
                    </a:p>
                    <a:p>
                      <a:pPr algn="ctr"/>
                      <a:r>
                        <a:rPr lang="en-US" sz="1200"/>
                        <a:t>7</a:t>
                      </a:r>
                    </a:p>
                  </a:txBody>
                  <a:tcPr/>
                </a:tc>
                <a:tc>
                  <a:txBody>
                    <a:bodyPr/>
                    <a:lstStyle/>
                    <a:p>
                      <a:pPr algn="ctr"/>
                      <a:r>
                        <a:rPr lang="en-US" sz="1200"/>
                        <a:t>Not</a:t>
                      </a:r>
                      <a:r>
                        <a:rPr lang="en-US" sz="1200" baseline="0"/>
                        <a:t> </a:t>
                      </a:r>
                    </a:p>
                    <a:p>
                      <a:pPr algn="ctr"/>
                      <a:r>
                        <a:rPr lang="en-US" sz="1200" baseline="0"/>
                        <a:t>Yet</a:t>
                      </a:r>
                      <a:endParaRPr lang="en-US" sz="1200"/>
                    </a:p>
                    <a:p>
                      <a:pPr algn="ctr"/>
                      <a:r>
                        <a:rPr lang="en-US" sz="1200"/>
                        <a:t>6</a:t>
                      </a:r>
                    </a:p>
                  </a:txBody>
                  <a:tcPr/>
                </a:tc>
              </a:tr>
              <a:tr h="370840">
                <a:tc>
                  <a:txBody>
                    <a:bodyPr/>
                    <a:lstStyle/>
                    <a:p>
                      <a:pPr marL="0" marR="0" algn="l">
                        <a:lnSpc>
                          <a:spcPct val="115000"/>
                        </a:lnSpc>
                        <a:spcBef>
                          <a:spcPts val="0"/>
                        </a:spcBef>
                        <a:spcAft>
                          <a:spcPts val="0"/>
                        </a:spcAft>
                      </a:pPr>
                      <a:r>
                        <a:rPr lang="en-US" sz="1200" b="0">
                          <a:latin typeface="+mn-lt"/>
                          <a:ea typeface="Cambria"/>
                          <a:cs typeface="Times New Roman"/>
                        </a:rPr>
                        <a:t>Am I understood?</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My writing is clearly understood; the reader understands the writer’s intent without extra effort. Errors do not interfere with message.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reader may have to occasionally reread a phrase or sentence to understand. Errors do not interfere with message.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the reader may have to be willing to make a guess or reread to understand. Errors occur and do cause some confusion for the reader.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extremely difficult to understand; Errors interfere with communication. </a:t>
                      </a:r>
                    </a:p>
                  </a:txBody>
                  <a:tcPr marL="68580" marR="68580" marT="0" marB="0"/>
                </a:tc>
              </a:tr>
              <a:tr h="370840">
                <a:tc>
                  <a:txBody>
                    <a:bodyPr/>
                    <a:lstStyle/>
                    <a:p>
                      <a:pPr marL="0" marR="0" algn="l">
                        <a:lnSpc>
                          <a:spcPct val="115000"/>
                        </a:lnSpc>
                        <a:spcBef>
                          <a:spcPts val="0"/>
                        </a:spcBef>
                        <a:spcAft>
                          <a:spcPts val="0"/>
                        </a:spcAft>
                      </a:pPr>
                      <a:r>
                        <a:rPr lang="en-US" sz="1200" b="0">
                          <a:latin typeface="+mn-lt"/>
                          <a:ea typeface="Cambria"/>
                          <a:cs typeface="Times New Roman"/>
                        </a:rPr>
                        <a:t>How rich is my vocabulary?</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0">
                          <a:latin typeface="+mn-lt"/>
                          <a:ea typeface="Cambria"/>
                          <a:cs typeface="Times New Roman"/>
                        </a:rPr>
                        <a:t>How well do I complete the task? </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some of the task, but key components are missing. </a:t>
                      </a:r>
                    </a:p>
                  </a:txBody>
                  <a:tcPr marL="68580" marR="68580" marT="0" marB="0"/>
                </a:tc>
              </a:tr>
              <a:tr h="370840">
                <a:tc>
                  <a:txBody>
                    <a:bodyPr/>
                    <a:lstStyle/>
                    <a:p>
                      <a:pPr marL="0" marR="0" algn="l">
                        <a:lnSpc>
                          <a:spcPct val="115000"/>
                        </a:lnSpc>
                        <a:spcBef>
                          <a:spcPts val="0"/>
                        </a:spcBef>
                        <a:spcAft>
                          <a:spcPts val="0"/>
                        </a:spcAft>
                      </a:pPr>
                      <a:r>
                        <a:rPr lang="en-US" sz="1200" b="0">
                          <a:latin typeface="+mn-lt"/>
                          <a:ea typeface="Cambria"/>
                          <a:cs typeface="Times New Roman"/>
                        </a:rPr>
                        <a:t>How organized is my writing?</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200" b="0">
                          <a:latin typeface="+mn-lt"/>
                          <a:ea typeface="Cambria"/>
                          <a:cs typeface="Times New Roman"/>
                        </a:rPr>
                        <a:t>How are knowledge and understanding of the target culture represented? </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6" name="Slide Number Placeholder 5"/>
          <p:cNvSpPr>
            <a:spLocks noGrp="1"/>
          </p:cNvSpPr>
          <p:nvPr>
            <p:ph type="sldNum" sz="quarter" idx="12"/>
          </p:nvPr>
        </p:nvSpPr>
        <p:spPr/>
        <p:txBody>
          <a:bodyPr>
            <a:normAutofit/>
          </a:bodyPr>
          <a:lstStyle/>
          <a:p>
            <a:fld id="{74C2F60E-34D8-DD42-93FD-7BD7AE432328}" type="slidenum">
              <a:rPr lang="en-US"/>
              <a:pPr/>
              <a:t>47</a:t>
            </a:fld>
            <a:endParaRPr lang="en-US"/>
          </a:p>
        </p:txBody>
      </p:sp>
      <p:sp>
        <p:nvSpPr>
          <p:cNvPr id="7" name="Rounded Rectangle 6"/>
          <p:cNvSpPr/>
          <p:nvPr/>
        </p:nvSpPr>
        <p:spPr>
          <a:xfrm rot="21161786">
            <a:off x="1294485" y="2669711"/>
            <a:ext cx="6516927" cy="220647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Use a rubric that allows for descriptive feedback. A learner must know how to improve performance from one task to the next. </a:t>
            </a:r>
          </a:p>
        </p:txBody>
      </p:sp>
    </p:spTree>
    <p:extLst>
      <p:ext uri="{BB962C8B-B14F-4D97-AF65-F5344CB8AC3E}">
        <p14:creationId xmlns:p14="http://schemas.microsoft.com/office/powerpoint/2010/main" val="198130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759"/>
            <a:ext cx="7886700" cy="1325563"/>
          </a:xfrm>
        </p:spPr>
        <p:txBody>
          <a:bodyPr/>
          <a:lstStyle/>
          <a:p>
            <a:pPr algn="ctr"/>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7"/>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tx1">
                    <a:lumMod val="95000"/>
                  </a:schemeClr>
                </a:solidFill>
                <a:latin typeface="Corbel" charset="0"/>
                <a:ea typeface="Corbel" charset="0"/>
                <a:cs typeface="Corbel" charset="0"/>
              </a:rPr>
              <a:t>How can you best use this text in the </a:t>
            </a:r>
            <a:r>
              <a:rPr lang="en-US" b="1">
                <a:solidFill>
                  <a:schemeClr val="accent6"/>
                </a:solidFill>
                <a:latin typeface="Corbel" charset="0"/>
                <a:ea typeface="Corbel" charset="0"/>
                <a:cs typeface="Corbel" charset="0"/>
              </a:rPr>
              <a:t>interpretive</a:t>
            </a:r>
            <a:r>
              <a:rPr lang="en-US">
                <a:solidFill>
                  <a:schemeClr val="tx1">
                    <a:lumMod val="95000"/>
                  </a:schemeClr>
                </a:solidFill>
                <a:latin typeface="Corbel" charset="0"/>
                <a:ea typeface="Corbel" charset="0"/>
                <a:cs typeface="Corbel" charset="0"/>
              </a:rPr>
              <a:t> mode?</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a:t>
            </a:r>
            <a:r>
              <a:rPr lang="en-US" b="1">
                <a:solidFill>
                  <a:schemeClr val="accent6"/>
                </a:solidFill>
                <a:latin typeface="Corbel" charset="0"/>
                <a:ea typeface="Corbel" charset="0"/>
                <a:cs typeface="Corbel" charset="0"/>
              </a:rPr>
              <a:t>interpersonal</a:t>
            </a:r>
            <a:r>
              <a:rPr lang="en-US">
                <a:solidFill>
                  <a:schemeClr val="accent6"/>
                </a:solidFill>
                <a:latin typeface="Corbel" charset="0"/>
                <a:ea typeface="Corbel" charset="0"/>
                <a:cs typeface="Corbel" charset="0"/>
              </a:rPr>
              <a:t> </a:t>
            </a:r>
            <a:r>
              <a:rPr lang="en-US">
                <a:solidFill>
                  <a:schemeClr val="tx1">
                    <a:lumMod val="95000"/>
                  </a:schemeClr>
                </a:solidFill>
                <a:latin typeface="Corbel" charset="0"/>
                <a:ea typeface="Corbel" charset="0"/>
                <a:cs typeface="Corbel" charset="0"/>
              </a:rPr>
              <a:t>conversation would students be likely to have on this topic?</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might students do in the </a:t>
            </a:r>
            <a:r>
              <a:rPr lang="en-US" b="1">
                <a:solidFill>
                  <a:schemeClr val="accent6"/>
                </a:solidFill>
                <a:latin typeface="Corbel" charset="0"/>
                <a:ea typeface="Corbel" charset="0"/>
                <a:cs typeface="Corbel" charset="0"/>
              </a:rPr>
              <a:t>presentational</a:t>
            </a:r>
            <a:r>
              <a:rPr lang="en-US">
                <a:solidFill>
                  <a:schemeClr val="tx1">
                    <a:lumMod val="95000"/>
                  </a:schemeClr>
                </a:solidFill>
                <a:latin typeface="Corbel" charset="0"/>
                <a:ea typeface="Corbel" charset="0"/>
                <a:cs typeface="Corbel" charset="0"/>
              </a:rPr>
              <a:t> mode as a way of making learning more concrete?</a:t>
            </a:r>
          </a:p>
          <a:p>
            <a:endParaRPr lang="en-US">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48</a:t>
            </a:fld>
            <a:endParaRPr lang="en-US" dirty="0"/>
          </a:p>
        </p:txBody>
      </p:sp>
    </p:spTree>
    <p:extLst>
      <p:ext uri="{BB962C8B-B14F-4D97-AF65-F5344CB8AC3E}">
        <p14:creationId xmlns:p14="http://schemas.microsoft.com/office/powerpoint/2010/main" val="5336373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32510" y="304701"/>
            <a:ext cx="8575964" cy="1150362"/>
          </a:xfrm>
          <a:solidFill>
            <a:schemeClr val="accent1"/>
          </a:solidFill>
        </p:spPr>
        <p:txBody>
          <a:bodyPr anchor="ctr">
            <a:normAutofit/>
          </a:bodyPr>
          <a:lstStyle/>
          <a:p>
            <a:pPr algn="ctr"/>
            <a:r>
              <a:rPr lang="en-US">
                <a:solidFill>
                  <a:schemeClr val="tx1"/>
                </a:solidFill>
              </a:rPr>
              <a:t>Interpretive Mode</a:t>
            </a:r>
            <a:br>
              <a:rPr lang="en-US">
                <a:solidFill>
                  <a:schemeClr val="tx1"/>
                </a:solidFill>
              </a:rPr>
            </a:br>
            <a:r>
              <a:rPr lang="en-US" sz="2000">
                <a:solidFill>
                  <a:schemeClr val="tx1"/>
                </a:solidFill>
              </a:rPr>
              <a:t>http://www.un.org/sustainabledevelopment/sustainable-development-goals/</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49</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1650" y="1637626"/>
            <a:ext cx="5924549" cy="50838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277856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bwMode="auto">
          <a:xfrm>
            <a:off x="2784764" y="2618510"/>
            <a:ext cx="5730586" cy="1745672"/>
          </a:xfrm>
          <a:prstGeom prst="rect">
            <a:avLst/>
          </a:prstGeom>
          <a:solidFill>
            <a:schemeClr val="accent1">
              <a:alpha val="65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buNone/>
            </a:pPr>
            <a:r>
              <a:rPr lang="en-US" sz="2700" dirty="0">
                <a:latin typeface="Calibri" charset="0"/>
                <a:ea typeface="Calibri" charset="0"/>
                <a:cs typeface="Calibri" charset="0"/>
              </a:rPr>
              <a:t>I can </a:t>
            </a:r>
            <a:r>
              <a:rPr lang="en-US" sz="2700" b="1" dirty="0">
                <a:solidFill>
                  <a:schemeClr val="bg1"/>
                </a:solidFill>
                <a:latin typeface="Calibri" charset="0"/>
                <a:ea typeface="Calibri" charset="0"/>
                <a:cs typeface="Calibri" charset="0"/>
              </a:rPr>
              <a:t>embed</a:t>
            </a:r>
            <a:r>
              <a:rPr lang="en-US" sz="2700" dirty="0">
                <a:latin typeface="Calibri" charset="0"/>
                <a:ea typeface="Calibri" charset="0"/>
                <a:cs typeface="Calibri" charset="0"/>
              </a:rPr>
              <a:t> presentational writing strategies to support the development of the interpretive and interpersonal modes of communication. </a:t>
            </a:r>
          </a:p>
        </p:txBody>
      </p:sp>
      <p:sp>
        <p:nvSpPr>
          <p:cNvPr id="8" name="Content Placeholder 4"/>
          <p:cNvSpPr txBox="1">
            <a:spLocks/>
          </p:cNvSpPr>
          <p:nvPr/>
        </p:nvSpPr>
        <p:spPr bwMode="auto">
          <a:xfrm>
            <a:off x="2784764" y="4512292"/>
            <a:ext cx="5730586" cy="1373014"/>
          </a:xfrm>
          <a:prstGeom prst="rect">
            <a:avLst/>
          </a:prstGeom>
          <a:solidFill>
            <a:srgbClr val="49B1C2">
              <a:alpha val="65000"/>
            </a:srgb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a:t>
            </a:r>
            <a:r>
              <a:rPr lang="en-US" sz="2700" b="1" dirty="0">
                <a:solidFill>
                  <a:schemeClr val="bg1"/>
                </a:solidFill>
                <a:latin typeface="Calibri" charset="0"/>
                <a:ea typeface="Calibri" charset="0"/>
                <a:cs typeface="Calibri" charset="0"/>
              </a:rPr>
              <a:t>maximize</a:t>
            </a:r>
            <a:r>
              <a:rPr lang="en-US" sz="2700" b="1" dirty="0">
                <a:latin typeface="Calibri" charset="0"/>
                <a:ea typeface="Calibri" charset="0"/>
                <a:cs typeface="Calibri" charset="0"/>
              </a:rPr>
              <a:t> </a:t>
            </a:r>
            <a:r>
              <a:rPr lang="en-US" sz="2700" dirty="0">
                <a:latin typeface="Calibri" charset="0"/>
                <a:ea typeface="Calibri" charset="0"/>
                <a:cs typeface="Calibri" charset="0"/>
              </a:rPr>
              <a:t>the use of rubrics to give feedback during the writing process.</a:t>
            </a:r>
          </a:p>
        </p:txBody>
      </p:sp>
      <p:sp>
        <p:nvSpPr>
          <p:cNvPr id="9" name="Title 8"/>
          <p:cNvSpPr>
            <a:spLocks noGrp="1"/>
          </p:cNvSpPr>
          <p:nvPr>
            <p:ph type="title"/>
          </p:nvPr>
        </p:nvSpPr>
        <p:spPr>
          <a:xfrm>
            <a:off x="369860" y="394173"/>
            <a:ext cx="8229600" cy="857250"/>
          </a:xfrm>
        </p:spPr>
        <p:txBody>
          <a:bodyPr>
            <a:normAutofit/>
          </a:bodyPr>
          <a:lstStyle/>
          <a:p>
            <a:pPr algn="ctr"/>
            <a:r>
              <a:rPr lang="en-US" sz="3600" dirty="0">
                <a:latin typeface="Century Gothic" charset="0"/>
                <a:ea typeface="Century Gothic" charset="0"/>
                <a:cs typeface="Century Gothic" charset="0"/>
              </a:rPr>
              <a:t>SESSION LEARNING TARGETS</a:t>
            </a:r>
          </a:p>
        </p:txBody>
      </p:sp>
      <p:sp>
        <p:nvSpPr>
          <p:cNvPr id="11" name="Content Placeholder 4"/>
          <p:cNvSpPr txBox="1">
            <a:spLocks/>
          </p:cNvSpPr>
          <p:nvPr/>
        </p:nvSpPr>
        <p:spPr bwMode="auto">
          <a:xfrm>
            <a:off x="2784764" y="1449978"/>
            <a:ext cx="5730586" cy="960717"/>
          </a:xfrm>
          <a:prstGeom prst="rect">
            <a:avLst/>
          </a:prstGeom>
          <a:solidFill>
            <a:srgbClr val="49B1C2">
              <a:alpha val="65000"/>
            </a:srgbClr>
          </a:solid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a:t>
            </a:r>
            <a:r>
              <a:rPr lang="en-US" sz="2700" b="1" dirty="0">
                <a:solidFill>
                  <a:schemeClr val="bg1"/>
                </a:solidFill>
                <a:latin typeface="Calibri" charset="0"/>
                <a:ea typeface="Calibri" charset="0"/>
                <a:cs typeface="Calibri" charset="0"/>
              </a:rPr>
              <a:t>implement</a:t>
            </a:r>
            <a:r>
              <a:rPr lang="en-US" sz="2700" b="1" dirty="0">
                <a:latin typeface="Calibri" charset="0"/>
                <a:ea typeface="Calibri" charset="0"/>
                <a:cs typeface="Calibri" charset="0"/>
              </a:rPr>
              <a:t> </a:t>
            </a:r>
            <a:r>
              <a:rPr lang="en-US" sz="2700" dirty="0">
                <a:latin typeface="Calibri" charset="0"/>
                <a:ea typeface="Calibri" charset="0"/>
                <a:cs typeface="Calibri" charset="0"/>
              </a:rPr>
              <a:t>strategies that support the writing process.</a:t>
            </a:r>
          </a:p>
        </p:txBody>
      </p:sp>
      <p:sp>
        <p:nvSpPr>
          <p:cNvPr id="2" name="Footer Placeholder 1"/>
          <p:cNvSpPr>
            <a:spLocks noGrp="1"/>
          </p:cNvSpPr>
          <p:nvPr>
            <p:ph type="ftr" sz="quarter" idx="11"/>
          </p:nvPr>
        </p:nvSpPr>
        <p:spPr/>
        <p:txBody>
          <a:bodyPr/>
          <a:lstStyle/>
          <a:p>
            <a:r>
              <a:rPr lang="en-US" dirty="0"/>
              <a:t>Hart and Terrill, ACTFL 2016</a:t>
            </a:r>
          </a:p>
        </p:txBody>
      </p:sp>
      <p:sp>
        <p:nvSpPr>
          <p:cNvPr id="3" name="Slide Number Placeholder 2"/>
          <p:cNvSpPr>
            <a:spLocks noGrp="1"/>
          </p:cNvSpPr>
          <p:nvPr>
            <p:ph type="sldNum" sz="quarter" idx="12"/>
          </p:nvPr>
        </p:nvSpPr>
        <p:spPr/>
        <p:txBody>
          <a:bodyPr/>
          <a:lstStyle/>
          <a:p>
            <a:fld id="{54FDD9DF-2323-4064-8ED0-D5C661EEB458}" type="slidenum">
              <a:rPr lang="en-US" smtClean="0"/>
              <a:pPr/>
              <a:t>5</a:t>
            </a:fld>
            <a:endParaRPr lang="en-US" dirty="0"/>
          </a:p>
        </p:txBody>
      </p:sp>
      <p:pic>
        <p:nvPicPr>
          <p:cNvPr id="4" name="Picture 3"/>
          <p:cNvPicPr>
            <a:picLocks noChangeAspect="1"/>
          </p:cNvPicPr>
          <p:nvPr/>
        </p:nvPicPr>
        <p:blipFill>
          <a:blip r:embed="rId3"/>
          <a:stretch>
            <a:fillRect/>
          </a:stretch>
        </p:blipFill>
        <p:spPr>
          <a:xfrm>
            <a:off x="149826" y="2590796"/>
            <a:ext cx="2361828" cy="1769091"/>
          </a:xfrm>
          <a:prstGeom prst="rect">
            <a:avLst/>
          </a:prstGeom>
        </p:spPr>
      </p:pic>
    </p:spTree>
    <p:extLst>
      <p:ext uri="{BB962C8B-B14F-4D97-AF65-F5344CB8AC3E}">
        <p14:creationId xmlns:p14="http://schemas.microsoft.com/office/powerpoint/2010/main" val="1080540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50</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0"/>
            <a:ext cx="8139869" cy="6858000"/>
          </a:xfrm>
          <a:prstGeom prst="rect">
            <a:avLst/>
          </a:prstGeom>
        </p:spPr>
      </p:pic>
    </p:spTree>
    <p:extLst>
      <p:ext uri="{BB962C8B-B14F-4D97-AF65-F5344CB8AC3E}">
        <p14:creationId xmlns:p14="http://schemas.microsoft.com/office/powerpoint/2010/main" val="7971411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272" y="365126"/>
            <a:ext cx="7977077" cy="976957"/>
          </a:xfrm>
          <a:solidFill>
            <a:schemeClr val="accent6"/>
          </a:solidFill>
        </p:spPr>
        <p:txBody>
          <a:bodyPr>
            <a:normAutofit/>
          </a:bodyPr>
          <a:lstStyle/>
          <a:p>
            <a:pPr algn="ctr"/>
            <a:r>
              <a:rPr lang="en-US">
                <a:solidFill>
                  <a:schemeClr val="bg1"/>
                </a:solidFill>
              </a:rPr>
              <a:t>Presentational Mode</a:t>
            </a:r>
          </a:p>
        </p:txBody>
      </p:sp>
      <p:sp>
        <p:nvSpPr>
          <p:cNvPr id="15" name="Content Placeholder 14"/>
          <p:cNvSpPr>
            <a:spLocks noGrp="1"/>
          </p:cNvSpPr>
          <p:nvPr>
            <p:ph sz="half" idx="1"/>
          </p:nvPr>
        </p:nvSpPr>
        <p:spPr>
          <a:xfrm>
            <a:off x="4706920" y="3326487"/>
            <a:ext cx="4012622" cy="2337666"/>
          </a:xfrm>
          <a:solidFill>
            <a:schemeClr val="accent1"/>
          </a:solidFill>
        </p:spPr>
        <p:txBody>
          <a:bodyPr>
            <a:noAutofit/>
          </a:bodyPr>
          <a:lstStyle/>
          <a:p>
            <a:pPr marL="0" indent="0">
              <a:buNone/>
            </a:pPr>
            <a:r>
              <a:rPr lang="en-US" sz="2800" i="1">
                <a:solidFill>
                  <a:schemeClr val="tx1"/>
                </a:solidFill>
              </a:rPr>
              <a:t>Climate change demands that we find affordable and reliable energy sources so that everyone has access to economic development. </a:t>
            </a:r>
          </a:p>
        </p:txBody>
      </p:sp>
      <p:sp>
        <p:nvSpPr>
          <p:cNvPr id="3" name="Content Placeholder 2"/>
          <p:cNvSpPr>
            <a:spLocks noGrp="1"/>
          </p:cNvSpPr>
          <p:nvPr>
            <p:ph sz="half" idx="2"/>
          </p:nvPr>
        </p:nvSpPr>
        <p:spPr>
          <a:xfrm>
            <a:off x="595422" y="3045933"/>
            <a:ext cx="3841398" cy="2898775"/>
          </a:xfrm>
        </p:spPr>
        <p:txBody>
          <a:bodyPr>
            <a:noAutofit/>
          </a:bodyPr>
          <a:lstStyle/>
          <a:p>
            <a:r>
              <a:rPr lang="en-US" sz="2800">
                <a:solidFill>
                  <a:schemeClr val="tx1"/>
                </a:solidFill>
              </a:rPr>
              <a:t>affordable</a:t>
            </a:r>
          </a:p>
          <a:p>
            <a:r>
              <a:rPr lang="en-US" sz="2800">
                <a:solidFill>
                  <a:schemeClr val="tx1"/>
                </a:solidFill>
              </a:rPr>
              <a:t>climate change</a:t>
            </a:r>
          </a:p>
          <a:p>
            <a:r>
              <a:rPr lang="en-US" sz="2800">
                <a:solidFill>
                  <a:schemeClr val="tx1"/>
                </a:solidFill>
              </a:rPr>
              <a:t>access</a:t>
            </a:r>
          </a:p>
          <a:p>
            <a:r>
              <a:rPr lang="en-US" sz="2800">
                <a:solidFill>
                  <a:schemeClr val="tx1"/>
                </a:solidFill>
              </a:rPr>
              <a:t>energy</a:t>
            </a:r>
          </a:p>
          <a:p>
            <a:r>
              <a:rPr lang="en-US" sz="2800">
                <a:solidFill>
                  <a:schemeClr val="tx1"/>
                </a:solidFill>
              </a:rPr>
              <a:t>economic development</a:t>
            </a:r>
          </a:p>
          <a:p>
            <a:r>
              <a:rPr lang="en-US" sz="2800">
                <a:solidFill>
                  <a:schemeClr val="tx1"/>
                </a:solidFill>
              </a:rPr>
              <a:t>reliable</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10CD68A8-3407-1E48-BE06-0D14CF66670E}" type="slidenum">
              <a:rPr lang="uk-UA"/>
              <a:t>51</a:t>
            </a:fld>
            <a:endParaRPr lang="uk-UA"/>
          </a:p>
        </p:txBody>
      </p:sp>
      <p:sp>
        <p:nvSpPr>
          <p:cNvPr id="18" name="Rectangle 17"/>
          <p:cNvSpPr/>
          <p:nvPr/>
        </p:nvSpPr>
        <p:spPr>
          <a:xfrm>
            <a:off x="719105" y="1627291"/>
            <a:ext cx="7615410" cy="1384995"/>
          </a:xfrm>
          <a:prstGeom prst="rect">
            <a:avLst/>
          </a:prstGeom>
        </p:spPr>
        <p:txBody>
          <a:bodyPr wrap="square">
            <a:spAutoFit/>
          </a:bodyPr>
          <a:lstStyle/>
          <a:p>
            <a:pPr algn="ctr"/>
            <a:r>
              <a:rPr lang="en-US" altLang="en-US" sz="2800"/>
              <a:t>Magnet summary — Identify or have students identify key words. Then, they use those key words to write a summary. </a:t>
            </a:r>
          </a:p>
        </p:txBody>
      </p:sp>
    </p:spTree>
    <p:extLst>
      <p:ext uri="{BB962C8B-B14F-4D97-AF65-F5344CB8AC3E}">
        <p14:creationId xmlns:p14="http://schemas.microsoft.com/office/powerpoint/2010/main" val="140759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103456"/>
          </a:xfrm>
          <a:solidFill>
            <a:schemeClr val="accent6"/>
          </a:solidFill>
        </p:spPr>
        <p:txBody>
          <a:bodyPr>
            <a:normAutofit/>
          </a:bodyPr>
          <a:lstStyle/>
          <a:p>
            <a:pPr algn="ctr"/>
            <a:r>
              <a:rPr lang="en-US" dirty="0" smtClean="0">
                <a:solidFill>
                  <a:schemeClr val="bg1"/>
                </a:solidFill>
              </a:rPr>
              <a:t>Create Poetry — Found Poems</a:t>
            </a:r>
            <a:br>
              <a:rPr lang="en-US" dirty="0" smtClean="0">
                <a:solidFill>
                  <a:schemeClr val="bg1"/>
                </a:solidFill>
              </a:rPr>
            </a:br>
            <a:r>
              <a:rPr lang="en-US" sz="2025" dirty="0">
                <a:solidFill>
                  <a:schemeClr val="bg1"/>
                </a:solidFill>
              </a:rPr>
              <a:t>Poetry Types - http://www.shadowpoetry.com/resources/wip/types.html</a:t>
            </a:r>
          </a:p>
        </p:txBody>
      </p:sp>
      <p:sp>
        <p:nvSpPr>
          <p:cNvPr id="3" name="Content Placeholder 2"/>
          <p:cNvSpPr>
            <a:spLocks noGrp="1"/>
          </p:cNvSpPr>
          <p:nvPr>
            <p:ph idx="1"/>
          </p:nvPr>
        </p:nvSpPr>
        <p:spPr>
          <a:xfrm>
            <a:off x="501059" y="2213966"/>
            <a:ext cx="3039584" cy="3271286"/>
          </a:xfrm>
        </p:spPr>
        <p:txBody>
          <a:bodyPr anchor="ctr">
            <a:normAutofit fontScale="92500"/>
          </a:bodyPr>
          <a:lstStyle/>
          <a:p>
            <a:r>
              <a:rPr lang="en-US" dirty="0" smtClean="0"/>
              <a:t>Students select a certain number of key words or phrases. </a:t>
            </a:r>
          </a:p>
          <a:p>
            <a:r>
              <a:rPr lang="en-US" dirty="0" smtClean="0"/>
              <a:t>They copy those words or phrases onto separate slips of paper. </a:t>
            </a:r>
          </a:p>
          <a:p>
            <a:r>
              <a:rPr lang="en-US" dirty="0" smtClean="0"/>
              <a:t>Those words or phrases are arranged into a new “poem”.</a:t>
            </a:r>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52</a:t>
            </a:fld>
            <a:endParaRPr lang="en-US" dirty="0"/>
          </a:p>
        </p:txBody>
      </p:sp>
      <p:sp>
        <p:nvSpPr>
          <p:cNvPr id="7" name="TextBox 6"/>
          <p:cNvSpPr txBox="1"/>
          <p:nvPr/>
        </p:nvSpPr>
        <p:spPr>
          <a:xfrm>
            <a:off x="4001830" y="2152992"/>
            <a:ext cx="4912241" cy="3323987"/>
          </a:xfrm>
          <a:prstGeom prst="rect">
            <a:avLst/>
          </a:prstGeom>
          <a:solidFill>
            <a:schemeClr val="accent1"/>
          </a:solidFill>
        </p:spPr>
        <p:txBody>
          <a:bodyPr wrap="square" rtlCol="0">
            <a:spAutoFit/>
          </a:bodyPr>
          <a:lstStyle/>
          <a:p>
            <a:pPr algn="ctr"/>
            <a:r>
              <a:rPr lang="en-US" sz="2100"/>
              <a:t>Clean Energy</a:t>
            </a:r>
          </a:p>
          <a:p>
            <a:r>
              <a:rPr lang="en-US" sz="2100"/>
              <a:t>Clean Energy - It Matters</a:t>
            </a:r>
          </a:p>
          <a:p>
            <a:r>
              <a:rPr lang="en-US" sz="2100"/>
              <a:t>Clean Energy - Needed by All</a:t>
            </a:r>
          </a:p>
          <a:p>
            <a:r>
              <a:rPr lang="en-US" sz="2100"/>
              <a:t>Clean Energy - Benefits Everyone</a:t>
            </a:r>
          </a:p>
          <a:p>
            <a:r>
              <a:rPr lang="en-US" sz="2100"/>
              <a:t>Clean Energy - No coal, oil or gas</a:t>
            </a:r>
          </a:p>
          <a:p>
            <a:r>
              <a:rPr lang="en-US" sz="2100"/>
              <a:t>Clean Energy - No need to fetch water</a:t>
            </a:r>
          </a:p>
          <a:p>
            <a:r>
              <a:rPr lang="en-US" sz="2100"/>
              <a:t>Clean Energy - No cook stoves</a:t>
            </a:r>
          </a:p>
          <a:p>
            <a:r>
              <a:rPr lang="en-US" sz="2100"/>
              <a:t>Clean Energy - Wind, water and solar</a:t>
            </a:r>
          </a:p>
          <a:p>
            <a:r>
              <a:rPr lang="en-US" sz="2100"/>
              <a:t>Clean Energy – Sustainable, Affordable</a:t>
            </a:r>
          </a:p>
          <a:p>
            <a:r>
              <a:rPr lang="en-US" sz="2100"/>
              <a:t>Clean Energy - A Healthier Planet!</a:t>
            </a:r>
          </a:p>
        </p:txBody>
      </p:sp>
    </p:spTree>
    <p:extLst>
      <p:ext uri="{BB962C8B-B14F-4D97-AF65-F5344CB8AC3E}">
        <p14:creationId xmlns:p14="http://schemas.microsoft.com/office/powerpoint/2010/main" val="84020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559" y="186437"/>
            <a:ext cx="6451023" cy="993166"/>
          </a:xfrm>
          <a:solidFill>
            <a:schemeClr val="accent6"/>
          </a:solidFill>
        </p:spPr>
        <p:txBody>
          <a:bodyPr anchor="ctr"/>
          <a:lstStyle/>
          <a:p>
            <a:pPr algn="ctr"/>
            <a:r>
              <a:rPr lang="en-US">
                <a:solidFill>
                  <a:schemeClr val="bg1"/>
                </a:solidFill>
              </a:rPr>
              <a:t>Interpersonal Mode</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53</a:t>
            </a:fld>
            <a:endParaRPr lang="en-US" dirty="0"/>
          </a:p>
        </p:txBody>
      </p:sp>
      <p:sp>
        <p:nvSpPr>
          <p:cNvPr id="5" name="TextBox 4"/>
          <p:cNvSpPr txBox="1"/>
          <p:nvPr/>
        </p:nvSpPr>
        <p:spPr>
          <a:xfrm>
            <a:off x="2133600" y="6033185"/>
            <a:ext cx="6497782" cy="646331"/>
          </a:xfrm>
          <a:prstGeom prst="rect">
            <a:avLst/>
          </a:prstGeom>
          <a:noFill/>
        </p:spPr>
        <p:txBody>
          <a:bodyPr wrap="square" rtlCol="0">
            <a:spAutoFit/>
          </a:bodyPr>
          <a:lstStyle/>
          <a:p>
            <a:pPr algn="r"/>
            <a:r>
              <a:rPr lang="en-US"/>
              <a:t>http://www.mddelcc.gouv.qc.ca/jeunesse/jeux/questionnaires/Empreinte/Questionnaire.htm</a:t>
            </a:r>
          </a:p>
        </p:txBody>
      </p:sp>
      <p:pic>
        <p:nvPicPr>
          <p:cNvPr id="6" name="Picture 5"/>
          <p:cNvPicPr>
            <a:picLocks noChangeAspect="1"/>
          </p:cNvPicPr>
          <p:nvPr/>
        </p:nvPicPr>
        <p:blipFill>
          <a:blip r:embed="rId2"/>
          <a:stretch>
            <a:fillRect/>
          </a:stretch>
        </p:blipFill>
        <p:spPr>
          <a:xfrm>
            <a:off x="7290520" y="323166"/>
            <a:ext cx="1340862" cy="13589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214" y="1467345"/>
            <a:ext cx="4229721" cy="193053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214" y="3685626"/>
            <a:ext cx="4027486" cy="203587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8900" y="2318652"/>
            <a:ext cx="3125932" cy="1597921"/>
          </a:xfrm>
          <a:prstGeom prst="rect">
            <a:avLst/>
          </a:prstGeom>
        </p:spPr>
      </p:pic>
      <p:sp>
        <p:nvSpPr>
          <p:cNvPr id="12" name="TextBox 11"/>
          <p:cNvSpPr txBox="1"/>
          <p:nvPr/>
        </p:nvSpPr>
        <p:spPr>
          <a:xfrm>
            <a:off x="5683243" y="2162132"/>
            <a:ext cx="3186550" cy="3046988"/>
          </a:xfrm>
          <a:prstGeom prst="rect">
            <a:avLst/>
          </a:prstGeom>
          <a:solidFill>
            <a:schemeClr val="accent1"/>
          </a:solidFill>
        </p:spPr>
        <p:txBody>
          <a:bodyPr wrap="square" rtlCol="0">
            <a:spAutoFit/>
          </a:bodyPr>
          <a:lstStyle/>
          <a:p>
            <a:r>
              <a:rPr lang="en-US" sz="2400"/>
              <a:t>Using information from the article and the results of the carbon footprint test, students pair or work in small groups to discuss what they and their families could or should do. </a:t>
            </a:r>
          </a:p>
        </p:txBody>
      </p:sp>
    </p:spTree>
    <p:extLst>
      <p:ext uri="{BB962C8B-B14F-4D97-AF65-F5344CB8AC3E}">
        <p14:creationId xmlns:p14="http://schemas.microsoft.com/office/powerpoint/2010/main" val="3410387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629841" y="365126"/>
            <a:ext cx="7885509" cy="935829"/>
          </a:xfrm>
        </p:spPr>
        <p:txBody>
          <a:bodyPr/>
          <a:lstStyle/>
          <a:p>
            <a:pPr algn="ctr" eaLnBrk="1" hangingPunct="1"/>
            <a:r>
              <a:rPr lang="en-US">
                <a:solidFill>
                  <a:schemeClr val="tx1"/>
                </a:solidFill>
              </a:rPr>
              <a:t>CHECK FOR LEARNING</a:t>
            </a:r>
          </a:p>
        </p:txBody>
      </p:sp>
      <p:sp>
        <p:nvSpPr>
          <p:cNvPr id="2" name="Text Placeholder 1"/>
          <p:cNvSpPr>
            <a:spLocks noGrp="1"/>
          </p:cNvSpPr>
          <p:nvPr>
            <p:ph type="body" idx="1"/>
          </p:nvPr>
        </p:nvSpPr>
        <p:spPr>
          <a:xfrm>
            <a:off x="840000" y="1681163"/>
            <a:ext cx="3749040" cy="914400"/>
          </a:xfrm>
          <a:solidFill>
            <a:schemeClr val="accent1"/>
          </a:solidFill>
        </p:spPr>
        <p:txBody>
          <a:bodyPr anchor="ctr">
            <a:normAutofit/>
          </a:bodyPr>
          <a:lstStyle/>
          <a:p>
            <a:pPr algn="ctr"/>
            <a:r>
              <a:rPr lang="en-US" sz="3200">
                <a:solidFill>
                  <a:schemeClr val="tx1"/>
                </a:solidFill>
              </a:rPr>
              <a:t>ABC….Summarize</a:t>
            </a:r>
          </a:p>
        </p:txBody>
      </p:sp>
      <p:sp>
        <p:nvSpPr>
          <p:cNvPr id="4" name="Text Placeholder 3"/>
          <p:cNvSpPr>
            <a:spLocks noGrp="1"/>
          </p:cNvSpPr>
          <p:nvPr>
            <p:ph type="body" sz="quarter" idx="3"/>
          </p:nvPr>
        </p:nvSpPr>
        <p:spPr>
          <a:xfrm>
            <a:off x="4739881" y="1681162"/>
            <a:ext cx="3749040" cy="914400"/>
          </a:xfrm>
          <a:solidFill>
            <a:schemeClr val="accent1"/>
          </a:solidFill>
        </p:spPr>
        <p:txBody>
          <a:bodyPr anchor="ctr">
            <a:noAutofit/>
          </a:bodyPr>
          <a:lstStyle/>
          <a:p>
            <a:pPr algn="ctr">
              <a:lnSpc>
                <a:spcPct val="100000"/>
              </a:lnSpc>
              <a:spcBef>
                <a:spcPts val="0"/>
              </a:spcBef>
            </a:pPr>
            <a:r>
              <a:rPr lang="en-US" sz="3200">
                <a:solidFill>
                  <a:schemeClr val="tx1"/>
                </a:solidFill>
              </a:rPr>
              <a:t>Brainstorm round </a:t>
            </a:r>
          </a:p>
          <a:p>
            <a:pPr algn="ctr">
              <a:lnSpc>
                <a:spcPct val="100000"/>
              </a:lnSpc>
              <a:spcBef>
                <a:spcPts val="0"/>
              </a:spcBef>
            </a:pPr>
            <a:r>
              <a:rPr lang="en-US" sz="3200">
                <a:solidFill>
                  <a:schemeClr val="tx1"/>
                </a:solidFill>
              </a:rPr>
              <a:t>a word</a:t>
            </a:r>
          </a:p>
        </p:txBody>
      </p:sp>
      <p:pic>
        <p:nvPicPr>
          <p:cNvPr id="7" name="Content Placeholder 6"/>
          <p:cNvPicPr>
            <a:picLocks noGrp="1" noChangeAspect="1"/>
          </p:cNvPicPr>
          <p:nvPr>
            <p:ph sz="quarter" idx="4"/>
          </p:nvPr>
        </p:nvPicPr>
        <p:blipFill>
          <a:blip r:embed="rId3"/>
          <a:stretch>
            <a:fillRect/>
          </a:stretch>
        </p:blipFill>
        <p:spPr>
          <a:xfrm>
            <a:off x="5149056" y="2975769"/>
            <a:ext cx="2959100" cy="2743200"/>
          </a:xfr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54</a:t>
            </a:fld>
            <a:endParaRPr lang="en-US"/>
          </a:p>
        </p:txBody>
      </p:sp>
      <p:sp>
        <p:nvSpPr>
          <p:cNvPr id="245765" name="Rectangle 5"/>
          <p:cNvSpPr>
            <a:spLocks noChangeArrowheads="1"/>
          </p:cNvSpPr>
          <p:nvPr/>
        </p:nvSpPr>
        <p:spPr bwMode="auto">
          <a:xfrm>
            <a:off x="6832600" y="3098800"/>
            <a:ext cx="184150" cy="822325"/>
          </a:xfrm>
          <a:prstGeom prst="rect">
            <a:avLst/>
          </a:prstGeom>
          <a:noFill/>
          <a:ln w="9525">
            <a:noFill/>
            <a:miter lim="800000"/>
            <a:headEnd/>
            <a:tailEnd/>
          </a:ln>
        </p:spPr>
        <p:txBody>
          <a:bodyPr wrap="none">
            <a:prstTxWarp prst="textNoShape">
              <a:avLst/>
            </a:prstTxWarp>
            <a:spAutoFit/>
          </a:bodyPr>
          <a:lstStyle/>
          <a:p>
            <a:endParaRPr lang="en-US"/>
          </a:p>
          <a:p>
            <a:endParaRPr lang="en-US"/>
          </a:p>
        </p:txBody>
      </p:sp>
      <p:sp>
        <p:nvSpPr>
          <p:cNvPr id="8" name="TextBox 7"/>
          <p:cNvSpPr txBox="1"/>
          <p:nvPr/>
        </p:nvSpPr>
        <p:spPr>
          <a:xfrm>
            <a:off x="5874638" y="4008983"/>
            <a:ext cx="1507144" cy="461665"/>
          </a:xfrm>
          <a:prstGeom prst="rect">
            <a:avLst/>
          </a:prstGeom>
          <a:solidFill>
            <a:schemeClr val="accent6"/>
          </a:solidFill>
        </p:spPr>
        <p:txBody>
          <a:bodyPr wrap="none" rtlCol="0">
            <a:spAutoFit/>
          </a:bodyPr>
          <a:lstStyle/>
          <a:p>
            <a:r>
              <a:rPr lang="en-US" sz="2400" b="1">
                <a:solidFill>
                  <a:schemeClr val="bg1"/>
                </a:solidFill>
              </a:rPr>
              <a:t>w r i t i n g</a:t>
            </a:r>
          </a:p>
        </p:txBody>
      </p:sp>
      <p:pic>
        <p:nvPicPr>
          <p:cNvPr id="12" name="Content Placeholder 11"/>
          <p:cNvPicPr>
            <a:picLocks noGrp="1" noChangeAspect="1"/>
          </p:cNvPicPr>
          <p:nvPr>
            <p:ph sz="half" idx="2"/>
          </p:nvPr>
        </p:nvPicPr>
        <p:blipFill>
          <a:blip r:embed="rId4"/>
          <a:stretch>
            <a:fillRect/>
          </a:stretch>
        </p:blipFill>
        <p:spPr>
          <a:xfrm>
            <a:off x="976422" y="3015673"/>
            <a:ext cx="3501680" cy="2703296"/>
          </a:xfrm>
        </p:spPr>
      </p:pic>
      <p:sp>
        <p:nvSpPr>
          <p:cNvPr id="19" name="TextBox 18"/>
          <p:cNvSpPr txBox="1"/>
          <p:nvPr/>
        </p:nvSpPr>
        <p:spPr>
          <a:xfrm>
            <a:off x="3477802" y="4867964"/>
            <a:ext cx="817853" cy="338554"/>
          </a:xfrm>
          <a:prstGeom prst="rect">
            <a:avLst/>
          </a:prstGeom>
          <a:solidFill>
            <a:schemeClr val="accent6"/>
          </a:solidFill>
        </p:spPr>
        <p:txBody>
          <a:bodyPr wrap="none" rtlCol="0">
            <a:spAutoFit/>
          </a:bodyPr>
          <a:lstStyle/>
          <a:p>
            <a:r>
              <a:rPr lang="en-US" sz="1600" b="1">
                <a:solidFill>
                  <a:schemeClr val="bg1"/>
                </a:solidFill>
              </a:rPr>
              <a:t>writing</a:t>
            </a:r>
          </a:p>
        </p:txBody>
      </p:sp>
    </p:spTree>
    <p:extLst>
      <p:ext uri="{BB962C8B-B14F-4D97-AF65-F5344CB8AC3E}">
        <p14:creationId xmlns:p14="http://schemas.microsoft.com/office/powerpoint/2010/main" val="1245492691"/>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3F7CD7"/>
        </a:solidFill>
        <a:effectLst/>
      </p:bgPr>
    </p:bg>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16055"/>
            <a:ext cx="9144000" cy="5551199"/>
          </a:xfrm>
          <a:prstGeom prst="rect">
            <a:avLst/>
          </a:prstGeom>
          <a:solidFill>
            <a:srgbClr val="082FAB"/>
          </a:solidFill>
        </p:spPr>
      </p:pic>
      <p:sp>
        <p:nvSpPr>
          <p:cNvPr id="7" name="TextBox 6"/>
          <p:cNvSpPr txBox="1"/>
          <p:nvPr/>
        </p:nvSpPr>
        <p:spPr>
          <a:xfrm>
            <a:off x="0" y="5567254"/>
            <a:ext cx="9144000" cy="1371600"/>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nchor="ctr">
            <a:spAutoFit/>
          </a:bodyPr>
          <a:lstStyle/>
          <a:p>
            <a:pPr algn="ctr"/>
            <a:endParaRPr lang="en-US" sz="2400">
              <a:solidFill>
                <a:schemeClr val="tx1"/>
              </a:solidFill>
            </a:endParaRPr>
          </a:p>
          <a:p>
            <a:pPr algn="ctr"/>
            <a:r>
              <a:rPr lang="en-US" sz="2400">
                <a:solidFill>
                  <a:schemeClr val="tx1"/>
                </a:solidFill>
              </a:rPr>
              <a:t>Laura Terrill</a:t>
            </a:r>
          </a:p>
          <a:p>
            <a:pPr algn="ctr"/>
            <a:r>
              <a:rPr lang="en-US" sz="2400">
                <a:solidFill>
                  <a:schemeClr val="tx1"/>
                </a:solidFill>
              </a:rPr>
              <a:t>lauraterrill</a:t>
            </a:r>
            <a:r>
              <a:rPr lang="en-US" sz="2400" smtClean="0">
                <a:solidFill>
                  <a:schemeClr val="tx1"/>
                </a:solidFill>
              </a:rPr>
              <a:t>.wikispaces.com</a:t>
            </a:r>
          </a:p>
          <a:p>
            <a:pPr algn="ctr"/>
            <a:r>
              <a:rPr lang="en-US" sz="2400">
                <a:solidFill>
                  <a:schemeClr val="tx1"/>
                </a:solidFill>
              </a:rPr>
              <a:t>lterrill@gmail.com</a:t>
            </a:r>
          </a:p>
          <a:p>
            <a:pPr algn="ctr"/>
            <a:endParaRPr lang="en-US" sz="2400" dirty="0">
              <a:solidFill>
                <a:schemeClr val="tx1"/>
              </a:solidFill>
            </a:endParaRPr>
          </a:p>
        </p:txBody>
      </p:sp>
      <p:sp>
        <p:nvSpPr>
          <p:cNvPr id="2" name="Title 1"/>
          <p:cNvSpPr>
            <a:spLocks noGrp="1"/>
          </p:cNvSpPr>
          <p:nvPr>
            <p:ph type="title"/>
          </p:nvPr>
        </p:nvSpPr>
        <p:spPr>
          <a:xfrm>
            <a:off x="149826" y="415637"/>
            <a:ext cx="7886700" cy="1325563"/>
          </a:xfrm>
        </p:spPr>
        <p:txBody>
          <a:bodyPr/>
          <a:lstStyle/>
          <a:p>
            <a:r>
              <a:rPr lang="en-US" smtClean="0"/>
              <a:t>Thank You</a:t>
            </a:r>
            <a:endParaRPr lang="en-US" dirty="0"/>
          </a:p>
        </p:txBody>
      </p:sp>
    </p:spTree>
    <p:extLst>
      <p:ext uri="{BB962C8B-B14F-4D97-AF65-F5344CB8AC3E}">
        <p14:creationId xmlns:p14="http://schemas.microsoft.com/office/powerpoint/2010/main" val="18123369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56</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39545"/>
            <a:ext cx="9144000" cy="422704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29"/>
            <a:ext cx="9144000" cy="200831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882" y="1858545"/>
            <a:ext cx="4089400" cy="381000"/>
          </a:xfrm>
          <a:prstGeom prst="rect">
            <a:avLst/>
          </a:prstGeom>
        </p:spPr>
      </p:pic>
      <p:sp>
        <p:nvSpPr>
          <p:cNvPr id="8" name="TextBox 7"/>
          <p:cNvSpPr txBox="1"/>
          <p:nvPr/>
        </p:nvSpPr>
        <p:spPr>
          <a:xfrm>
            <a:off x="1319319" y="6466592"/>
            <a:ext cx="7495963" cy="369332"/>
          </a:xfrm>
          <a:prstGeom prst="rect">
            <a:avLst/>
          </a:prstGeom>
          <a:noFill/>
        </p:spPr>
        <p:txBody>
          <a:bodyPr wrap="none" rtlCol="0">
            <a:spAutoFit/>
          </a:bodyPr>
          <a:lstStyle/>
          <a:p>
            <a:r>
              <a:rPr lang="en-US">
                <a:solidFill>
                  <a:schemeClr val="bg1"/>
                </a:solidFill>
              </a:rPr>
              <a:t>http://www.un.org/sustainabledevelopment/sustainable-development-goals/</a:t>
            </a:r>
          </a:p>
        </p:txBody>
      </p:sp>
    </p:spTree>
    <p:extLst>
      <p:ext uri="{BB962C8B-B14F-4D97-AF65-F5344CB8AC3E}">
        <p14:creationId xmlns:p14="http://schemas.microsoft.com/office/powerpoint/2010/main" val="16423274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017838" y="2109003"/>
            <a:ext cx="5497512" cy="1508105"/>
          </a:xfrm>
          <a:prstGeom prst="rect">
            <a:avLst/>
          </a:prstGeom>
          <a:noFill/>
          <a:ln w="9525">
            <a:noFill/>
            <a:miter lim="800000"/>
            <a:headEnd/>
            <a:tailEnd/>
          </a:ln>
        </p:spPr>
        <p:txBody>
          <a:bodyPr>
            <a:prstTxWarp prst="textNoShape">
              <a:avLst/>
            </a:prstTxWarp>
            <a:spAutoFit/>
          </a:bodyPr>
          <a:lstStyle/>
          <a:p>
            <a:pPr indent="274320">
              <a:spcAft>
                <a:spcPts val="1200"/>
              </a:spcAft>
              <a:buFont typeface="Arial"/>
              <a:buChar char="•"/>
              <a:defRPr/>
            </a:pPr>
            <a:r>
              <a:rPr lang="en-US" sz="2400">
                <a:ea typeface="ＭＳ Ｐゴシック" charset="-128"/>
                <a:cs typeface="Calibri"/>
              </a:rPr>
              <a:t>Read like a writer.</a:t>
            </a:r>
          </a:p>
          <a:p>
            <a:pPr indent="-274320">
              <a:spcAft>
                <a:spcPts val="1200"/>
              </a:spcAft>
              <a:buFont typeface="Arial"/>
              <a:buChar char="•"/>
              <a:defRPr/>
            </a:pPr>
            <a:r>
              <a:rPr lang="en-US" sz="2400">
                <a:ea typeface="ＭＳ Ｐゴシック" charset="-128"/>
                <a:cs typeface="Calibri"/>
              </a:rPr>
              <a:t>“Steal” characteristics of good text.</a:t>
            </a:r>
          </a:p>
          <a:p>
            <a:pPr indent="274320">
              <a:spcAft>
                <a:spcPts val="1200"/>
              </a:spcAft>
              <a:buFont typeface="Arial"/>
              <a:buChar char="•"/>
              <a:defRPr/>
            </a:pPr>
            <a:r>
              <a:rPr lang="en-US" sz="2400">
                <a:ea typeface="ＭＳ Ｐゴシック" charset="-128"/>
                <a:cs typeface="Calibri"/>
              </a:rPr>
              <a:t>Imitate familiar genres.</a:t>
            </a:r>
          </a:p>
        </p:txBody>
      </p:sp>
      <p:sp>
        <p:nvSpPr>
          <p:cNvPr id="205828" name="TextBox 6"/>
          <p:cNvSpPr txBox="1">
            <a:spLocks noChangeArrowheads="1"/>
          </p:cNvSpPr>
          <p:nvPr/>
        </p:nvSpPr>
        <p:spPr bwMode="auto">
          <a:xfrm>
            <a:off x="609600" y="5638800"/>
            <a:ext cx="184150" cy="584200"/>
          </a:xfrm>
          <a:prstGeom prst="rect">
            <a:avLst/>
          </a:prstGeom>
          <a:noFill/>
          <a:ln w="9525">
            <a:noFill/>
            <a:miter lim="800000"/>
            <a:headEnd/>
            <a:tailEnd/>
          </a:ln>
        </p:spPr>
        <p:txBody>
          <a:bodyPr wrap="none">
            <a:prstTxWarp prst="textNoShape">
              <a:avLst/>
            </a:prstTxWarp>
            <a:spAutoFit/>
          </a:bodyPr>
          <a:lstStyle/>
          <a:p>
            <a:endParaRPr lang="en-US"/>
          </a:p>
        </p:txBody>
      </p:sp>
      <p:sp>
        <p:nvSpPr>
          <p:cNvPr id="205829" name="TextBox 7"/>
          <p:cNvSpPr txBox="1">
            <a:spLocks noChangeArrowheads="1"/>
          </p:cNvSpPr>
          <p:nvPr/>
        </p:nvSpPr>
        <p:spPr bwMode="auto">
          <a:xfrm>
            <a:off x="533400" y="4343400"/>
            <a:ext cx="8382000" cy="1938992"/>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Keep a writing log.  Write about the writing itself. Copy interesting sentences and comment on what makes them effective. Consider how the author gets the reader’s attention. Think about how you might use a certain technique. </a:t>
            </a:r>
          </a:p>
          <a:p>
            <a:endParaRPr lang="en-US" sz="2400">
              <a:ea typeface="Calibri" pitchFamily="-112" charset="0"/>
              <a:cs typeface="Calibri" pitchFamily="-112" charset="0"/>
            </a:endParaRPr>
          </a:p>
        </p:txBody>
      </p:sp>
      <p:pic>
        <p:nvPicPr>
          <p:cNvPr id="205830" name="Picture 6" descr="Writer1.jpg"/>
          <p:cNvPicPr>
            <a:picLocks noChangeAspect="1"/>
          </p:cNvPicPr>
          <p:nvPr/>
        </p:nvPicPr>
        <p:blipFill>
          <a:blip r:embed="rId3"/>
          <a:srcRect/>
          <a:stretch>
            <a:fillRect/>
          </a:stretch>
        </p:blipFill>
        <p:spPr bwMode="auto">
          <a:xfrm>
            <a:off x="203200" y="1966913"/>
            <a:ext cx="2649538" cy="1792287"/>
          </a:xfrm>
          <a:prstGeom prst="rect">
            <a:avLst/>
          </a:prstGeom>
          <a:noFill/>
          <a:ln w="9525">
            <a:noFill/>
            <a:miter lim="800000"/>
            <a:headEnd/>
            <a:tailEnd/>
          </a:ln>
        </p:spPr>
      </p:pic>
      <p:sp>
        <p:nvSpPr>
          <p:cNvPr id="11" name="Title 10"/>
          <p:cNvSpPr>
            <a:spLocks noGrp="1"/>
          </p:cNvSpPr>
          <p:nvPr>
            <p:ph type="title"/>
          </p:nvPr>
        </p:nvSpPr>
        <p:spPr>
          <a:xfrm>
            <a:off x="420832" y="378982"/>
            <a:ext cx="8252113" cy="875494"/>
          </a:xfrm>
          <a:solidFill>
            <a:schemeClr val="accent1"/>
          </a:solidFill>
        </p:spPr>
        <p:txBody>
          <a:bodyPr>
            <a:normAutofit/>
          </a:bodyPr>
          <a:lstStyle/>
          <a:p>
            <a:r>
              <a:rPr lang="en-US" sz="3600">
                <a:solidFill>
                  <a:schemeClr val="bg1"/>
                </a:solidFill>
                <a:latin typeface="Calibri" pitchFamily="-112" charset="0"/>
                <a:ea typeface="Calibri" pitchFamily="-112" charset="0"/>
                <a:cs typeface="Calibri" pitchFamily="-112" charset="0"/>
              </a:rPr>
              <a:t>Writers consume more than they produce.</a:t>
            </a:r>
            <a:endParaRPr lang="en-US" sz="3600">
              <a:solidFill>
                <a:schemeClr val="bg1"/>
              </a:solidFill>
            </a:endParaRPr>
          </a:p>
        </p:txBody>
      </p:sp>
      <p:sp>
        <p:nvSpPr>
          <p:cNvPr id="205832"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818089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38A9E21-AB1F-0046-90A3-CD9990E761FF}" type="slidenum">
              <a:rPr lang="en-US" altLang="en-US" sz="1800">
                <a:solidFill>
                  <a:srgbClr val="FFFFFF"/>
                </a:solidFill>
              </a:rPr>
              <a:pPr/>
              <a:t>7</a:t>
            </a:fld>
            <a:endParaRPr lang="en-US" altLang="en-US" sz="1800">
              <a:solidFill>
                <a:srgbClr val="FFFFFF"/>
              </a:solidFill>
            </a:endParaRPr>
          </a:p>
        </p:txBody>
      </p:sp>
      <p:sp>
        <p:nvSpPr>
          <p:cNvPr id="107523" name="Rectangle 2"/>
          <p:cNvSpPr>
            <a:spLocks noGrp="1" noChangeArrowheads="1"/>
          </p:cNvSpPr>
          <p:nvPr>
            <p:ph type="title" idx="4294967295"/>
          </p:nvPr>
        </p:nvSpPr>
        <p:spPr>
          <a:xfrm>
            <a:off x="210361" y="288924"/>
            <a:ext cx="7772400" cy="1143000"/>
          </a:xfrm>
        </p:spPr>
        <p:txBody>
          <a:bodyPr/>
          <a:lstStyle/>
          <a:p>
            <a:pPr eaLnBrk="1" hangingPunct="1"/>
            <a:r>
              <a:rPr lang="en-US" altLang="en-US">
                <a:solidFill>
                  <a:schemeClr val="tx1"/>
                </a:solidFill>
                <a:latin typeface="Calibri" charset="0"/>
                <a:ea typeface="ＭＳ Ｐゴシック" charset="-128"/>
              </a:rPr>
              <a:t>Writing is Thinking</a:t>
            </a:r>
          </a:p>
        </p:txBody>
      </p:sp>
      <p:pic>
        <p:nvPicPr>
          <p:cNvPr id="1075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475" y="1676400"/>
            <a:ext cx="2795588"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5" name="Rectangle 2"/>
          <p:cNvSpPr txBox="1">
            <a:spLocks noChangeArrowheads="1"/>
          </p:cNvSpPr>
          <p:nvPr/>
        </p:nvSpPr>
        <p:spPr bwMode="auto">
          <a:xfrm>
            <a:off x="676275" y="5334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3200">
                <a:latin typeface="Calibri" charset="0"/>
              </a:rPr>
              <a:t>Writing Makes Thinking Concrete</a:t>
            </a:r>
          </a:p>
        </p:txBody>
      </p:sp>
    </p:spTree>
    <p:extLst>
      <p:ext uri="{BB962C8B-B14F-4D97-AF65-F5344CB8AC3E}">
        <p14:creationId xmlns:p14="http://schemas.microsoft.com/office/powerpoint/2010/main" val="162361791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9"/>
          <p:cNvSpPr>
            <a:spLocks noGrp="1"/>
          </p:cNvSpPr>
          <p:nvPr>
            <p:ph type="title"/>
          </p:nvPr>
        </p:nvSpPr>
        <p:spPr>
          <a:xfrm>
            <a:off x="447675" y="618081"/>
            <a:ext cx="8229600" cy="1066800"/>
          </a:xfrm>
        </p:spPr>
        <p:txBody>
          <a:bodyPr>
            <a:noAutofit/>
          </a:bodyPr>
          <a:lstStyle/>
          <a:p>
            <a:pPr algn="ctr">
              <a:defRPr/>
            </a:pPr>
            <a:r>
              <a:rPr lang="en-US" sz="3600">
                <a:ea typeface="ＭＳ Ｐゴシック" pitchFamily="-1" charset="-128"/>
                <a:cs typeface="Calibri"/>
              </a:rPr>
              <a:t>Target Percentage Distribution of</a:t>
            </a:r>
            <a:br>
              <a:rPr lang="en-US" sz="3600">
                <a:ea typeface="ＭＳ Ｐゴシック" pitchFamily="-1" charset="-128"/>
                <a:cs typeface="Calibri"/>
              </a:rPr>
            </a:br>
            <a:r>
              <a:rPr lang="en-US" sz="3600">
                <a:ea typeface="ＭＳ Ｐゴシック" pitchFamily="-1" charset="-128"/>
                <a:cs typeface="Calibri"/>
              </a:rPr>
              <a:t> NAEP writing tasks</a:t>
            </a:r>
            <a:endParaRPr lang="en-US" sz="3600">
              <a:ea typeface="ＭＳ Ｐゴシック" pitchFamily="-1" charset="-128"/>
              <a:cs typeface="ＭＳ Ｐゴシック" pitchFamily="-1" charset="-128"/>
            </a:endParaRPr>
          </a:p>
        </p:txBody>
      </p:sp>
      <p:pic>
        <p:nvPicPr>
          <p:cNvPr id="37892" name="Picture 13" descr="Unknown.jpeg"/>
          <p:cNvPicPr>
            <a:picLocks noChangeAspect="1"/>
          </p:cNvPicPr>
          <p:nvPr/>
        </p:nvPicPr>
        <p:blipFill>
          <a:blip r:embed="rId3"/>
          <a:srcRect/>
          <a:stretch>
            <a:fillRect/>
          </a:stretch>
        </p:blipFill>
        <p:spPr bwMode="auto">
          <a:xfrm>
            <a:off x="223838" y="4809074"/>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graphicFrame>
        <p:nvGraphicFramePr>
          <p:cNvPr id="9" name="Table 8"/>
          <p:cNvGraphicFramePr>
            <a:graphicFrameLocks noGrp="1"/>
          </p:cNvGraphicFramePr>
          <p:nvPr/>
        </p:nvGraphicFramePr>
        <p:xfrm>
          <a:off x="981075" y="2171708"/>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150378753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9</a:t>
            </a:fld>
            <a:endParaRPr lang="en-US"/>
          </a:p>
        </p:txBody>
      </p:sp>
    </p:spTree>
    <p:extLst>
      <p:ext uri="{BB962C8B-B14F-4D97-AF65-F5344CB8AC3E}">
        <p14:creationId xmlns:p14="http://schemas.microsoft.com/office/powerpoint/2010/main" val="201134565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9893</TotalTime>
  <Words>2812</Words>
  <Application>Microsoft Macintosh PowerPoint</Application>
  <PresentationFormat>On-screen Show (4:3)</PresentationFormat>
  <Paragraphs>505</Paragraphs>
  <Slides>56</Slides>
  <Notes>32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56</vt:i4>
      </vt:variant>
    </vt:vector>
  </HeadingPairs>
  <TitlesOfParts>
    <vt:vector size="66" baseType="lpstr">
      <vt:lpstr>Calibri</vt:lpstr>
      <vt:lpstr>Cambria</vt:lpstr>
      <vt:lpstr>Century Gothic</vt:lpstr>
      <vt:lpstr>Corbel</vt:lpstr>
      <vt:lpstr>Georgia</vt:lpstr>
      <vt:lpstr>ＭＳ Ｐゴシック</vt:lpstr>
      <vt:lpstr>Segoe Print</vt:lpstr>
      <vt:lpstr>Times New Roman</vt:lpstr>
      <vt:lpstr>Arial</vt:lpstr>
      <vt:lpstr>Depth</vt:lpstr>
      <vt:lpstr>Engaging Learners Through Writing</vt:lpstr>
      <vt:lpstr>PowerPoint Presentation</vt:lpstr>
      <vt:lpstr>PowerPoint Presentation</vt:lpstr>
      <vt:lpstr>lauraterrill.wikispaces.com</vt:lpstr>
      <vt:lpstr>SESSION LEARNING TARGETS</vt:lpstr>
      <vt:lpstr>Writers consume more than they produce.</vt:lpstr>
      <vt:lpstr>Writing is Thinking</vt:lpstr>
      <vt:lpstr>Target Percentage Distribution of  NAEP writing tasks</vt:lpstr>
      <vt:lpstr>NCSSFL-ACTFL Global Can-Do Benchmarks </vt:lpstr>
      <vt:lpstr>NCSSFL-ACTFL Global Benchmarks Presentational Writing </vt:lpstr>
      <vt:lpstr>Quantity and Organization  of Language Expands</vt:lpstr>
      <vt:lpstr>What is the definition of a sentence?</vt:lpstr>
      <vt:lpstr>Teach transitions</vt:lpstr>
      <vt:lpstr>Inquiry informs each stage of the writing process</vt:lpstr>
      <vt:lpstr>PowerPoint Presentation</vt:lpstr>
      <vt:lpstr>Teammates Consult</vt:lpstr>
      <vt:lpstr>Expand a Headline</vt:lpstr>
      <vt:lpstr>PowerPoint Presentation</vt:lpstr>
      <vt:lpstr>Analyze an Image</vt:lpstr>
      <vt:lpstr>PowerPoint Presentation</vt:lpstr>
      <vt:lpstr>PowerPoint Presentation</vt:lpstr>
      <vt:lpstr>PowerPoint Presentation</vt:lpstr>
      <vt:lpstr>PowerPoint Presentation</vt:lpstr>
      <vt:lpstr>PowerPoint Presentation</vt:lpstr>
      <vt:lpstr>PowerPoint Presentation</vt:lpstr>
      <vt:lpstr>R.A.F.T.S. persuade, analyze, create, predict, compare, defend, evaluate</vt:lpstr>
      <vt:lpstr>Create an ABC Book  Expand each letter.</vt:lpstr>
      <vt:lpstr>Create an interview to share information on a topic.</vt:lpstr>
      <vt:lpstr>Analyzing a Character – Big People</vt:lpstr>
      <vt:lpstr>Point of View  Two and Four Voice Poems</vt:lpstr>
      <vt:lpstr>DRAFTING AND REVISION</vt:lpstr>
      <vt:lpstr>Writing a Collaborative Paragrph  Step 1 </vt:lpstr>
      <vt:lpstr>Writing a Collaborative Paragrph  Step 2</vt:lpstr>
      <vt:lpstr>Writing a Collaborative Paragrph  Step 3</vt:lpstr>
      <vt:lpstr>Writing a Collaborative Paragrph  Group Generated Topic and Concluding Sentences</vt:lpstr>
      <vt:lpstr>Writing a Collaborative Paragrph  Step 4</vt:lpstr>
      <vt:lpstr>Writing a Collaborative Paragrph  Step 5</vt:lpstr>
      <vt:lpstr>PowerPoint Presentation</vt:lpstr>
      <vt:lpstr>Fat Drafting – Build up a text before revising it.  Acts of Revision: A Guide for Writers, Wendy Bishop</vt:lpstr>
      <vt:lpstr>Fat Drafting  </vt:lpstr>
      <vt:lpstr>Fat Drafting  </vt:lpstr>
      <vt:lpstr>Fat Drafting </vt:lpstr>
      <vt:lpstr>PowerPoint Presentation</vt:lpstr>
      <vt:lpstr>PowerPoint Presentation</vt:lpstr>
      <vt:lpstr>Conventions</vt:lpstr>
      <vt:lpstr>Composition Correction Reference Sheet</vt:lpstr>
      <vt:lpstr>PowerPoint Presentation</vt:lpstr>
      <vt:lpstr>Getting the most out of a text</vt:lpstr>
      <vt:lpstr>Interpretive Mode http://www.un.org/sustainabledevelopment/sustainable-development-goals/</vt:lpstr>
      <vt:lpstr>PowerPoint Presentation</vt:lpstr>
      <vt:lpstr>Presentational Mode</vt:lpstr>
      <vt:lpstr>Create Poetry — Found Poems Poetry Types - http://www.shadowpoetry.com/resources/wip/types.html</vt:lpstr>
      <vt:lpstr>Interpersonal Mode</vt:lpstr>
      <vt:lpstr>CHECK FOR LEARNING</vt:lpstr>
      <vt:lpstr>Thank You</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408</cp:revision>
  <cp:lastPrinted>2016-02-08T18:00:23Z</cp:lastPrinted>
  <dcterms:created xsi:type="dcterms:W3CDTF">2016-01-24T15:16:01Z</dcterms:created>
  <dcterms:modified xsi:type="dcterms:W3CDTF">2016-11-19T05:22:48Z</dcterms:modified>
</cp:coreProperties>
</file>